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3" r:id="rId8"/>
    <p:sldId id="264" r:id="rId9"/>
    <p:sldId id="266" r:id="rId10"/>
    <p:sldId id="267" r:id="rId11"/>
    <p:sldId id="268" r:id="rId12"/>
    <p:sldId id="269" r:id="rId13"/>
    <p:sldId id="270" r:id="rId14"/>
    <p:sldId id="271" r:id="rId15"/>
    <p:sldId id="272" r:id="rId16"/>
    <p:sldId id="273" r:id="rId17"/>
    <p:sldId id="275" r:id="rId18"/>
    <p:sldId id="276" r:id="rId19"/>
    <p:sldId id="278" r:id="rId20"/>
    <p:sldId id="279" r:id="rId21"/>
    <p:sldId id="280" r:id="rId22"/>
    <p:sldId id="281" r:id="rId23"/>
    <p:sldId id="282" r:id="rId24"/>
    <p:sldId id="283" r:id="rId25"/>
    <p:sldId id="284" r:id="rId26"/>
    <p:sldId id="285" r:id="rId27"/>
    <p:sldId id="286" r:id="rId28"/>
    <p:sldId id="288" r:id="rId29"/>
    <p:sldId id="26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8"/>
    <p:restoredTop sz="71847"/>
  </p:normalViewPr>
  <p:slideViewPr>
    <p:cSldViewPr snapToGrid="0" snapToObjects="1">
      <p:cViewPr varScale="1">
        <p:scale>
          <a:sx n="110" d="100"/>
          <a:sy n="110" d="100"/>
        </p:scale>
        <p:origin x="15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73CB7-26DF-BD44-B233-FC44E80DCE99}" type="datetimeFigureOut">
              <a:rPr lang="en-US" smtClean="0"/>
              <a:t>6/14/18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E1E16B-9BD0-2C42-9C14-37BA30C280E2}" type="slidenum">
              <a:rPr lang="en-US" smtClean="0"/>
              <a:t>‹#›</a:t>
            </a:fld>
            <a:endParaRPr lang="en-US"/>
          </a:p>
        </p:txBody>
      </p:sp>
    </p:spTree>
    <p:extLst>
      <p:ext uri="{BB962C8B-B14F-4D97-AF65-F5344CB8AC3E}">
        <p14:creationId xmlns:p14="http://schemas.microsoft.com/office/powerpoint/2010/main" val="1371347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E1E16B-9BD0-2C42-9C14-37BA30C280E2}" type="slidenum">
              <a:rPr lang="en-US" smtClean="0"/>
              <a:t>1</a:t>
            </a:fld>
            <a:endParaRPr lang="en-US"/>
          </a:p>
        </p:txBody>
      </p:sp>
    </p:spTree>
    <p:extLst>
      <p:ext uri="{BB962C8B-B14F-4D97-AF65-F5344CB8AC3E}">
        <p14:creationId xmlns:p14="http://schemas.microsoft.com/office/powerpoint/2010/main" val="2663876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different fields are studying the same problem or elements of the same problem under different names and with different perspectives. </a:t>
            </a:r>
          </a:p>
          <a:p>
            <a:endParaRPr lang="en-US" dirty="0"/>
          </a:p>
          <a:p>
            <a:r>
              <a:rPr lang="en-US" dirty="0"/>
              <a:t>Neuroscience </a:t>
            </a:r>
          </a:p>
          <a:p>
            <a:r>
              <a:rPr lang="en-US" dirty="0"/>
              <a:t>	Reward System </a:t>
            </a:r>
          </a:p>
          <a:p>
            <a:r>
              <a:rPr lang="en-US" dirty="0"/>
              <a:t>	Provides the initial premise for studying reinforcement learning</a:t>
            </a:r>
          </a:p>
          <a:p>
            <a:r>
              <a:rPr lang="en-US" dirty="0"/>
              <a:t>	A dopamine reward system in the brain influences how the brain makes decisions</a:t>
            </a:r>
          </a:p>
          <a:p>
            <a:r>
              <a:rPr lang="en-US" dirty="0"/>
              <a:t>Psychology </a:t>
            </a:r>
          </a:p>
          <a:p>
            <a:r>
              <a:rPr lang="en-US" dirty="0"/>
              <a:t>	Studies how animals make decisions and what drives animal behavior through experiments in “Classical conditioning”</a:t>
            </a:r>
          </a:p>
          <a:p>
            <a:r>
              <a:rPr lang="en-US" dirty="0"/>
              <a:t>		If you give an animal a reward and the animal starts to salivate</a:t>
            </a:r>
          </a:p>
          <a:p>
            <a:r>
              <a:rPr lang="en-US" dirty="0"/>
              <a:t>		The underlying theory is reinforcement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Engineering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Optimal Control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optimally decide a set of actions in order to get the best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Same problems and methods under a different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Economics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Reinforcement learning is a part of game theory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Studies how and why people make decisions if they are trying to maximize their rewards from an economic perspective.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AE1E16B-9BD0-2C42-9C14-37BA30C280E2}" type="slidenum">
              <a:rPr lang="en-US" smtClean="0"/>
              <a:t>2</a:t>
            </a:fld>
            <a:endParaRPr lang="en-US"/>
          </a:p>
        </p:txBody>
      </p:sp>
    </p:spTree>
    <p:extLst>
      <p:ext uri="{BB962C8B-B14F-4D97-AF65-F5344CB8AC3E}">
        <p14:creationId xmlns:p14="http://schemas.microsoft.com/office/powerpoint/2010/main" val="2614785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Reinforcement learning is something of interest in many different areas. </a:t>
            </a:r>
          </a:p>
          <a:p>
            <a:endParaRPr lang="en-US" dirty="0"/>
          </a:p>
          <a:p>
            <a:r>
              <a:rPr lang="en-US" dirty="0"/>
              <a:t>This is because the problem we are trying to understand is the science of decision making. </a:t>
            </a:r>
          </a:p>
        </p:txBody>
      </p:sp>
      <p:sp>
        <p:nvSpPr>
          <p:cNvPr id="4" name="Slide Number Placeholder 3"/>
          <p:cNvSpPr>
            <a:spLocks noGrp="1"/>
          </p:cNvSpPr>
          <p:nvPr>
            <p:ph type="sldNum" sz="quarter" idx="10"/>
          </p:nvPr>
        </p:nvSpPr>
        <p:spPr/>
        <p:txBody>
          <a:bodyPr/>
          <a:lstStyle/>
          <a:p>
            <a:fld id="{DAE1E16B-9BD0-2C42-9C14-37BA30C280E2}" type="slidenum">
              <a:rPr lang="en-US" smtClean="0"/>
              <a:t>3</a:t>
            </a:fld>
            <a:endParaRPr lang="en-US"/>
          </a:p>
        </p:txBody>
      </p:sp>
    </p:spTree>
    <p:extLst>
      <p:ext uri="{BB962C8B-B14F-4D97-AF65-F5344CB8AC3E}">
        <p14:creationId xmlns:p14="http://schemas.microsoft.com/office/powerpoint/2010/main" val="315676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E1E16B-9BD0-2C42-9C14-37BA30C280E2}" type="slidenum">
              <a:rPr lang="en-US" smtClean="0"/>
              <a:t>4</a:t>
            </a:fld>
            <a:endParaRPr lang="en-US"/>
          </a:p>
        </p:txBody>
      </p:sp>
    </p:spTree>
    <p:extLst>
      <p:ext uri="{BB962C8B-B14F-4D97-AF65-F5344CB8AC3E}">
        <p14:creationId xmlns:p14="http://schemas.microsoft.com/office/powerpoint/2010/main" val="2694429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are the fundamental pieces you use to make everyday decisions?</a:t>
            </a:r>
            <a:endParaRPr lang="en-US" dirty="0"/>
          </a:p>
        </p:txBody>
      </p:sp>
      <p:sp>
        <p:nvSpPr>
          <p:cNvPr id="4" name="Slide Number Placeholder 3"/>
          <p:cNvSpPr>
            <a:spLocks noGrp="1"/>
          </p:cNvSpPr>
          <p:nvPr>
            <p:ph type="sldNum" sz="quarter" idx="10"/>
          </p:nvPr>
        </p:nvSpPr>
        <p:spPr/>
        <p:txBody>
          <a:bodyPr/>
          <a:lstStyle/>
          <a:p>
            <a:fld id="{DAE1E16B-9BD0-2C42-9C14-37BA30C280E2}" type="slidenum">
              <a:rPr lang="en-US" smtClean="0"/>
              <a:t>5</a:t>
            </a:fld>
            <a:endParaRPr lang="en-US"/>
          </a:p>
        </p:txBody>
      </p:sp>
    </p:spTree>
    <p:extLst>
      <p:ext uri="{BB962C8B-B14F-4D97-AF65-F5344CB8AC3E}">
        <p14:creationId xmlns:p14="http://schemas.microsoft.com/office/powerpoint/2010/main" val="794470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E1E16B-9BD0-2C42-9C14-37BA30C280E2}" type="slidenum">
              <a:rPr lang="en-US" smtClean="0"/>
              <a:t>11</a:t>
            </a:fld>
            <a:endParaRPr lang="en-US"/>
          </a:p>
        </p:txBody>
      </p:sp>
    </p:spTree>
    <p:extLst>
      <p:ext uri="{BB962C8B-B14F-4D97-AF65-F5344CB8AC3E}">
        <p14:creationId xmlns:p14="http://schemas.microsoft.com/office/powerpoint/2010/main" val="1197332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E1E16B-9BD0-2C42-9C14-37BA30C280E2}" type="slidenum">
              <a:rPr lang="en-US" smtClean="0"/>
              <a:t>25</a:t>
            </a:fld>
            <a:endParaRPr lang="en-US"/>
          </a:p>
        </p:txBody>
      </p:sp>
    </p:spTree>
    <p:extLst>
      <p:ext uri="{BB962C8B-B14F-4D97-AF65-F5344CB8AC3E}">
        <p14:creationId xmlns:p14="http://schemas.microsoft.com/office/powerpoint/2010/main" val="26962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1C630-ACE9-3843-9FEA-CDF36B4EBB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B457C7-815C-D24C-82D5-64DF4C798F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BE5E5A-0CD2-4146-8CCA-35CD213DAB03}"/>
              </a:ext>
            </a:extLst>
          </p:cNvPr>
          <p:cNvSpPr>
            <a:spLocks noGrp="1"/>
          </p:cNvSpPr>
          <p:nvPr>
            <p:ph type="dt" sz="half" idx="10"/>
          </p:nvPr>
        </p:nvSpPr>
        <p:spPr/>
        <p:txBody>
          <a:bodyPr/>
          <a:lstStyle/>
          <a:p>
            <a:fld id="{70986558-7C33-D646-B0F0-13E743DA25D6}" type="datetimeFigureOut">
              <a:rPr lang="en-US" smtClean="0"/>
              <a:t>6/14/18</a:t>
            </a:fld>
            <a:endParaRPr lang="en-US"/>
          </a:p>
        </p:txBody>
      </p:sp>
      <p:sp>
        <p:nvSpPr>
          <p:cNvPr id="5" name="Footer Placeholder 4">
            <a:extLst>
              <a:ext uri="{FF2B5EF4-FFF2-40B4-BE49-F238E27FC236}">
                <a16:creationId xmlns:a16="http://schemas.microsoft.com/office/drawing/2014/main" id="{5AA96E29-57DA-7247-A27E-5431E1ECD1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4E8837-1BF3-DD43-BD32-A19771CD934C}"/>
              </a:ext>
            </a:extLst>
          </p:cNvPr>
          <p:cNvSpPr>
            <a:spLocks noGrp="1"/>
          </p:cNvSpPr>
          <p:nvPr>
            <p:ph type="sldNum" sz="quarter" idx="12"/>
          </p:nvPr>
        </p:nvSpPr>
        <p:spPr/>
        <p:txBody>
          <a:bodyPr/>
          <a:lstStyle/>
          <a:p>
            <a:fld id="{8FD66D1F-ACC5-5647-B0C1-CED0A0C21F26}" type="slidenum">
              <a:rPr lang="en-US" smtClean="0"/>
              <a:t>‹#›</a:t>
            </a:fld>
            <a:endParaRPr lang="en-US"/>
          </a:p>
        </p:txBody>
      </p:sp>
    </p:spTree>
    <p:extLst>
      <p:ext uri="{BB962C8B-B14F-4D97-AF65-F5344CB8AC3E}">
        <p14:creationId xmlns:p14="http://schemas.microsoft.com/office/powerpoint/2010/main" val="2291366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57429-171B-0541-893B-AD02451556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362548-F94F-9B45-A213-967418657B4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1C7249-EB5A-364D-B743-2CFFCAFF6BA9}"/>
              </a:ext>
            </a:extLst>
          </p:cNvPr>
          <p:cNvSpPr>
            <a:spLocks noGrp="1"/>
          </p:cNvSpPr>
          <p:nvPr>
            <p:ph type="dt" sz="half" idx="10"/>
          </p:nvPr>
        </p:nvSpPr>
        <p:spPr/>
        <p:txBody>
          <a:bodyPr/>
          <a:lstStyle/>
          <a:p>
            <a:fld id="{70986558-7C33-D646-B0F0-13E743DA25D6}" type="datetimeFigureOut">
              <a:rPr lang="en-US" smtClean="0"/>
              <a:t>6/14/18</a:t>
            </a:fld>
            <a:endParaRPr lang="en-US"/>
          </a:p>
        </p:txBody>
      </p:sp>
      <p:sp>
        <p:nvSpPr>
          <p:cNvPr id="5" name="Footer Placeholder 4">
            <a:extLst>
              <a:ext uri="{FF2B5EF4-FFF2-40B4-BE49-F238E27FC236}">
                <a16:creationId xmlns:a16="http://schemas.microsoft.com/office/drawing/2014/main" id="{2D3715B0-E390-D148-AB9C-BE1910B9B3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876EC4-49E0-3249-BB28-03D442A83F8A}"/>
              </a:ext>
            </a:extLst>
          </p:cNvPr>
          <p:cNvSpPr>
            <a:spLocks noGrp="1"/>
          </p:cNvSpPr>
          <p:nvPr>
            <p:ph type="sldNum" sz="quarter" idx="12"/>
          </p:nvPr>
        </p:nvSpPr>
        <p:spPr/>
        <p:txBody>
          <a:bodyPr/>
          <a:lstStyle/>
          <a:p>
            <a:fld id="{8FD66D1F-ACC5-5647-B0C1-CED0A0C21F26}" type="slidenum">
              <a:rPr lang="en-US" smtClean="0"/>
              <a:t>‹#›</a:t>
            </a:fld>
            <a:endParaRPr lang="en-US"/>
          </a:p>
        </p:txBody>
      </p:sp>
    </p:spTree>
    <p:extLst>
      <p:ext uri="{BB962C8B-B14F-4D97-AF65-F5344CB8AC3E}">
        <p14:creationId xmlns:p14="http://schemas.microsoft.com/office/powerpoint/2010/main" val="3578215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1414D4-45A1-024A-B925-1325660170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07315C-546E-3449-85B0-4A4C0A19CA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EF4B66-93B0-3C49-9C03-D8CA44ED5D0F}"/>
              </a:ext>
            </a:extLst>
          </p:cNvPr>
          <p:cNvSpPr>
            <a:spLocks noGrp="1"/>
          </p:cNvSpPr>
          <p:nvPr>
            <p:ph type="dt" sz="half" idx="10"/>
          </p:nvPr>
        </p:nvSpPr>
        <p:spPr/>
        <p:txBody>
          <a:bodyPr/>
          <a:lstStyle/>
          <a:p>
            <a:fld id="{70986558-7C33-D646-B0F0-13E743DA25D6}" type="datetimeFigureOut">
              <a:rPr lang="en-US" smtClean="0"/>
              <a:t>6/14/18</a:t>
            </a:fld>
            <a:endParaRPr lang="en-US"/>
          </a:p>
        </p:txBody>
      </p:sp>
      <p:sp>
        <p:nvSpPr>
          <p:cNvPr id="5" name="Footer Placeholder 4">
            <a:extLst>
              <a:ext uri="{FF2B5EF4-FFF2-40B4-BE49-F238E27FC236}">
                <a16:creationId xmlns:a16="http://schemas.microsoft.com/office/drawing/2014/main" id="{EC3051BE-9999-974F-8FEB-0C61ED535B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501286-5600-2E48-8F7F-75C270FA6330}"/>
              </a:ext>
            </a:extLst>
          </p:cNvPr>
          <p:cNvSpPr>
            <a:spLocks noGrp="1"/>
          </p:cNvSpPr>
          <p:nvPr>
            <p:ph type="sldNum" sz="quarter" idx="12"/>
          </p:nvPr>
        </p:nvSpPr>
        <p:spPr/>
        <p:txBody>
          <a:bodyPr/>
          <a:lstStyle/>
          <a:p>
            <a:fld id="{8FD66D1F-ACC5-5647-B0C1-CED0A0C21F26}" type="slidenum">
              <a:rPr lang="en-US" smtClean="0"/>
              <a:t>‹#›</a:t>
            </a:fld>
            <a:endParaRPr lang="en-US"/>
          </a:p>
        </p:txBody>
      </p:sp>
    </p:spTree>
    <p:extLst>
      <p:ext uri="{BB962C8B-B14F-4D97-AF65-F5344CB8AC3E}">
        <p14:creationId xmlns:p14="http://schemas.microsoft.com/office/powerpoint/2010/main" val="21294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40894-4AD9-C743-B984-74243CD408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4729EF-31C2-3643-BA8C-F708544084F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90AC95-DAA6-1049-8DD8-924DCA1A6074}"/>
              </a:ext>
            </a:extLst>
          </p:cNvPr>
          <p:cNvSpPr>
            <a:spLocks noGrp="1"/>
          </p:cNvSpPr>
          <p:nvPr>
            <p:ph type="dt" sz="half" idx="10"/>
          </p:nvPr>
        </p:nvSpPr>
        <p:spPr/>
        <p:txBody>
          <a:bodyPr/>
          <a:lstStyle/>
          <a:p>
            <a:fld id="{70986558-7C33-D646-B0F0-13E743DA25D6}" type="datetimeFigureOut">
              <a:rPr lang="en-US" smtClean="0"/>
              <a:t>6/14/18</a:t>
            </a:fld>
            <a:endParaRPr lang="en-US"/>
          </a:p>
        </p:txBody>
      </p:sp>
      <p:sp>
        <p:nvSpPr>
          <p:cNvPr id="5" name="Footer Placeholder 4">
            <a:extLst>
              <a:ext uri="{FF2B5EF4-FFF2-40B4-BE49-F238E27FC236}">
                <a16:creationId xmlns:a16="http://schemas.microsoft.com/office/drawing/2014/main" id="{38451441-BA8A-B84F-AB3C-7D990A7091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648A75-25F3-114D-AA3A-7FD0CC3E84F7}"/>
              </a:ext>
            </a:extLst>
          </p:cNvPr>
          <p:cNvSpPr>
            <a:spLocks noGrp="1"/>
          </p:cNvSpPr>
          <p:nvPr>
            <p:ph type="sldNum" sz="quarter" idx="12"/>
          </p:nvPr>
        </p:nvSpPr>
        <p:spPr/>
        <p:txBody>
          <a:bodyPr/>
          <a:lstStyle/>
          <a:p>
            <a:fld id="{8FD66D1F-ACC5-5647-B0C1-CED0A0C21F26}" type="slidenum">
              <a:rPr lang="en-US" smtClean="0"/>
              <a:t>‹#›</a:t>
            </a:fld>
            <a:endParaRPr lang="en-US"/>
          </a:p>
        </p:txBody>
      </p:sp>
    </p:spTree>
    <p:extLst>
      <p:ext uri="{BB962C8B-B14F-4D97-AF65-F5344CB8AC3E}">
        <p14:creationId xmlns:p14="http://schemas.microsoft.com/office/powerpoint/2010/main" val="3525512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337AE-4298-8E40-B913-37788B02B4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928E6E-60B1-954D-B26C-1F4FC63CA2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9DA4158-08B6-F745-8581-C3D1DE838171}"/>
              </a:ext>
            </a:extLst>
          </p:cNvPr>
          <p:cNvSpPr>
            <a:spLocks noGrp="1"/>
          </p:cNvSpPr>
          <p:nvPr>
            <p:ph type="dt" sz="half" idx="10"/>
          </p:nvPr>
        </p:nvSpPr>
        <p:spPr/>
        <p:txBody>
          <a:bodyPr/>
          <a:lstStyle/>
          <a:p>
            <a:fld id="{70986558-7C33-D646-B0F0-13E743DA25D6}" type="datetimeFigureOut">
              <a:rPr lang="en-US" smtClean="0"/>
              <a:t>6/14/18</a:t>
            </a:fld>
            <a:endParaRPr lang="en-US"/>
          </a:p>
        </p:txBody>
      </p:sp>
      <p:sp>
        <p:nvSpPr>
          <p:cNvPr id="5" name="Footer Placeholder 4">
            <a:extLst>
              <a:ext uri="{FF2B5EF4-FFF2-40B4-BE49-F238E27FC236}">
                <a16:creationId xmlns:a16="http://schemas.microsoft.com/office/drawing/2014/main" id="{D9442E22-FF2C-7340-84DA-6B06EAF036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BEE407-5490-2545-A602-671F55911AEA}"/>
              </a:ext>
            </a:extLst>
          </p:cNvPr>
          <p:cNvSpPr>
            <a:spLocks noGrp="1"/>
          </p:cNvSpPr>
          <p:nvPr>
            <p:ph type="sldNum" sz="quarter" idx="12"/>
          </p:nvPr>
        </p:nvSpPr>
        <p:spPr/>
        <p:txBody>
          <a:bodyPr/>
          <a:lstStyle/>
          <a:p>
            <a:fld id="{8FD66D1F-ACC5-5647-B0C1-CED0A0C21F26}" type="slidenum">
              <a:rPr lang="en-US" smtClean="0"/>
              <a:t>‹#›</a:t>
            </a:fld>
            <a:endParaRPr lang="en-US"/>
          </a:p>
        </p:txBody>
      </p:sp>
    </p:spTree>
    <p:extLst>
      <p:ext uri="{BB962C8B-B14F-4D97-AF65-F5344CB8AC3E}">
        <p14:creationId xmlns:p14="http://schemas.microsoft.com/office/powerpoint/2010/main" val="105908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78D04-C55D-2540-A004-71A2F72ECE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6257C4-38FA-604C-A2FE-0550BB9494B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F94EE2-BF6E-AF42-9E06-4F6F6B8FFBB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78E361-0B68-1C4A-A4B1-18C03ABBACBE}"/>
              </a:ext>
            </a:extLst>
          </p:cNvPr>
          <p:cNvSpPr>
            <a:spLocks noGrp="1"/>
          </p:cNvSpPr>
          <p:nvPr>
            <p:ph type="dt" sz="half" idx="10"/>
          </p:nvPr>
        </p:nvSpPr>
        <p:spPr/>
        <p:txBody>
          <a:bodyPr/>
          <a:lstStyle/>
          <a:p>
            <a:fld id="{70986558-7C33-D646-B0F0-13E743DA25D6}" type="datetimeFigureOut">
              <a:rPr lang="en-US" smtClean="0"/>
              <a:t>6/14/18</a:t>
            </a:fld>
            <a:endParaRPr lang="en-US"/>
          </a:p>
        </p:txBody>
      </p:sp>
      <p:sp>
        <p:nvSpPr>
          <p:cNvPr id="6" name="Footer Placeholder 5">
            <a:extLst>
              <a:ext uri="{FF2B5EF4-FFF2-40B4-BE49-F238E27FC236}">
                <a16:creationId xmlns:a16="http://schemas.microsoft.com/office/drawing/2014/main" id="{798D69E5-9BF1-8947-A2DC-73048F5E87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BFE7D8-4B0B-BB48-A2AA-2714045EA68A}"/>
              </a:ext>
            </a:extLst>
          </p:cNvPr>
          <p:cNvSpPr>
            <a:spLocks noGrp="1"/>
          </p:cNvSpPr>
          <p:nvPr>
            <p:ph type="sldNum" sz="quarter" idx="12"/>
          </p:nvPr>
        </p:nvSpPr>
        <p:spPr/>
        <p:txBody>
          <a:bodyPr/>
          <a:lstStyle/>
          <a:p>
            <a:fld id="{8FD66D1F-ACC5-5647-B0C1-CED0A0C21F26}" type="slidenum">
              <a:rPr lang="en-US" smtClean="0"/>
              <a:t>‹#›</a:t>
            </a:fld>
            <a:endParaRPr lang="en-US"/>
          </a:p>
        </p:txBody>
      </p:sp>
    </p:spTree>
    <p:extLst>
      <p:ext uri="{BB962C8B-B14F-4D97-AF65-F5344CB8AC3E}">
        <p14:creationId xmlns:p14="http://schemas.microsoft.com/office/powerpoint/2010/main" val="248664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6DE31-42AE-8548-8E38-14647DC0C1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7CB7D8-1783-6D4C-A4F4-F92FE01A07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E88F424-2936-3440-AB50-D7750B78B62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A21314-5D39-044B-BFE1-1070779E04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2B522D8-DED7-4745-AEB8-F5FD54006CE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4261DE-214C-F744-9AC5-6EEE91B49D4C}"/>
              </a:ext>
            </a:extLst>
          </p:cNvPr>
          <p:cNvSpPr>
            <a:spLocks noGrp="1"/>
          </p:cNvSpPr>
          <p:nvPr>
            <p:ph type="dt" sz="half" idx="10"/>
          </p:nvPr>
        </p:nvSpPr>
        <p:spPr/>
        <p:txBody>
          <a:bodyPr/>
          <a:lstStyle/>
          <a:p>
            <a:fld id="{70986558-7C33-D646-B0F0-13E743DA25D6}" type="datetimeFigureOut">
              <a:rPr lang="en-US" smtClean="0"/>
              <a:t>6/14/18</a:t>
            </a:fld>
            <a:endParaRPr lang="en-US"/>
          </a:p>
        </p:txBody>
      </p:sp>
      <p:sp>
        <p:nvSpPr>
          <p:cNvPr id="8" name="Footer Placeholder 7">
            <a:extLst>
              <a:ext uri="{FF2B5EF4-FFF2-40B4-BE49-F238E27FC236}">
                <a16:creationId xmlns:a16="http://schemas.microsoft.com/office/drawing/2014/main" id="{4008F6FC-5090-6E4C-B5FD-45A9994430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8FA97C-5A27-BE4B-97CD-61643018C199}"/>
              </a:ext>
            </a:extLst>
          </p:cNvPr>
          <p:cNvSpPr>
            <a:spLocks noGrp="1"/>
          </p:cNvSpPr>
          <p:nvPr>
            <p:ph type="sldNum" sz="quarter" idx="12"/>
          </p:nvPr>
        </p:nvSpPr>
        <p:spPr/>
        <p:txBody>
          <a:bodyPr/>
          <a:lstStyle/>
          <a:p>
            <a:fld id="{8FD66D1F-ACC5-5647-B0C1-CED0A0C21F26}" type="slidenum">
              <a:rPr lang="en-US" smtClean="0"/>
              <a:t>‹#›</a:t>
            </a:fld>
            <a:endParaRPr lang="en-US"/>
          </a:p>
        </p:txBody>
      </p:sp>
    </p:spTree>
    <p:extLst>
      <p:ext uri="{BB962C8B-B14F-4D97-AF65-F5344CB8AC3E}">
        <p14:creationId xmlns:p14="http://schemas.microsoft.com/office/powerpoint/2010/main" val="878515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8311B-DAAA-844E-A428-C8B149724C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01DAD8-95C9-1B49-B800-3A6C46243A82}"/>
              </a:ext>
            </a:extLst>
          </p:cNvPr>
          <p:cNvSpPr>
            <a:spLocks noGrp="1"/>
          </p:cNvSpPr>
          <p:nvPr>
            <p:ph type="dt" sz="half" idx="10"/>
          </p:nvPr>
        </p:nvSpPr>
        <p:spPr/>
        <p:txBody>
          <a:bodyPr/>
          <a:lstStyle/>
          <a:p>
            <a:fld id="{70986558-7C33-D646-B0F0-13E743DA25D6}" type="datetimeFigureOut">
              <a:rPr lang="en-US" smtClean="0"/>
              <a:t>6/14/18</a:t>
            </a:fld>
            <a:endParaRPr lang="en-US"/>
          </a:p>
        </p:txBody>
      </p:sp>
      <p:sp>
        <p:nvSpPr>
          <p:cNvPr id="4" name="Footer Placeholder 3">
            <a:extLst>
              <a:ext uri="{FF2B5EF4-FFF2-40B4-BE49-F238E27FC236}">
                <a16:creationId xmlns:a16="http://schemas.microsoft.com/office/drawing/2014/main" id="{85CA4075-8944-7647-AF8F-0128EDD2BF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A1C338-E3C3-0248-A76A-64DFE1E43B11}"/>
              </a:ext>
            </a:extLst>
          </p:cNvPr>
          <p:cNvSpPr>
            <a:spLocks noGrp="1"/>
          </p:cNvSpPr>
          <p:nvPr>
            <p:ph type="sldNum" sz="quarter" idx="12"/>
          </p:nvPr>
        </p:nvSpPr>
        <p:spPr/>
        <p:txBody>
          <a:bodyPr/>
          <a:lstStyle/>
          <a:p>
            <a:fld id="{8FD66D1F-ACC5-5647-B0C1-CED0A0C21F26}" type="slidenum">
              <a:rPr lang="en-US" smtClean="0"/>
              <a:t>‹#›</a:t>
            </a:fld>
            <a:endParaRPr lang="en-US"/>
          </a:p>
        </p:txBody>
      </p:sp>
    </p:spTree>
    <p:extLst>
      <p:ext uri="{BB962C8B-B14F-4D97-AF65-F5344CB8AC3E}">
        <p14:creationId xmlns:p14="http://schemas.microsoft.com/office/powerpoint/2010/main" val="3035757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EDB724-45D5-7349-9296-5A8AEF0F885E}"/>
              </a:ext>
            </a:extLst>
          </p:cNvPr>
          <p:cNvSpPr>
            <a:spLocks noGrp="1"/>
          </p:cNvSpPr>
          <p:nvPr>
            <p:ph type="dt" sz="half" idx="10"/>
          </p:nvPr>
        </p:nvSpPr>
        <p:spPr/>
        <p:txBody>
          <a:bodyPr/>
          <a:lstStyle/>
          <a:p>
            <a:fld id="{70986558-7C33-D646-B0F0-13E743DA25D6}" type="datetimeFigureOut">
              <a:rPr lang="en-US" smtClean="0"/>
              <a:t>6/14/18</a:t>
            </a:fld>
            <a:endParaRPr lang="en-US"/>
          </a:p>
        </p:txBody>
      </p:sp>
      <p:sp>
        <p:nvSpPr>
          <p:cNvPr id="3" name="Footer Placeholder 2">
            <a:extLst>
              <a:ext uri="{FF2B5EF4-FFF2-40B4-BE49-F238E27FC236}">
                <a16:creationId xmlns:a16="http://schemas.microsoft.com/office/drawing/2014/main" id="{6BA53FF3-B997-D641-9F2C-FF66D0E45C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74893F-78FB-3D42-AED8-9A21EE49F74A}"/>
              </a:ext>
            </a:extLst>
          </p:cNvPr>
          <p:cNvSpPr>
            <a:spLocks noGrp="1"/>
          </p:cNvSpPr>
          <p:nvPr>
            <p:ph type="sldNum" sz="quarter" idx="12"/>
          </p:nvPr>
        </p:nvSpPr>
        <p:spPr/>
        <p:txBody>
          <a:bodyPr/>
          <a:lstStyle/>
          <a:p>
            <a:fld id="{8FD66D1F-ACC5-5647-B0C1-CED0A0C21F26}" type="slidenum">
              <a:rPr lang="en-US" smtClean="0"/>
              <a:t>‹#›</a:t>
            </a:fld>
            <a:endParaRPr lang="en-US"/>
          </a:p>
        </p:txBody>
      </p:sp>
    </p:spTree>
    <p:extLst>
      <p:ext uri="{BB962C8B-B14F-4D97-AF65-F5344CB8AC3E}">
        <p14:creationId xmlns:p14="http://schemas.microsoft.com/office/powerpoint/2010/main" val="143461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E548-3911-DD47-ABC0-BB03590A4A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291903-4E51-C34D-962B-F648414F39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CB8547-B158-EF46-94C8-1BD50F3BED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3B68343-2C91-774B-854A-E46A318D068B}"/>
              </a:ext>
            </a:extLst>
          </p:cNvPr>
          <p:cNvSpPr>
            <a:spLocks noGrp="1"/>
          </p:cNvSpPr>
          <p:nvPr>
            <p:ph type="dt" sz="half" idx="10"/>
          </p:nvPr>
        </p:nvSpPr>
        <p:spPr/>
        <p:txBody>
          <a:bodyPr/>
          <a:lstStyle/>
          <a:p>
            <a:fld id="{70986558-7C33-D646-B0F0-13E743DA25D6}" type="datetimeFigureOut">
              <a:rPr lang="en-US" smtClean="0"/>
              <a:t>6/14/18</a:t>
            </a:fld>
            <a:endParaRPr lang="en-US"/>
          </a:p>
        </p:txBody>
      </p:sp>
      <p:sp>
        <p:nvSpPr>
          <p:cNvPr id="6" name="Footer Placeholder 5">
            <a:extLst>
              <a:ext uri="{FF2B5EF4-FFF2-40B4-BE49-F238E27FC236}">
                <a16:creationId xmlns:a16="http://schemas.microsoft.com/office/drawing/2014/main" id="{8FBDFF73-BE8F-7D4F-9C1A-C677546E7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3AF056-C49F-8A43-9DE6-61A79F200BAB}"/>
              </a:ext>
            </a:extLst>
          </p:cNvPr>
          <p:cNvSpPr>
            <a:spLocks noGrp="1"/>
          </p:cNvSpPr>
          <p:nvPr>
            <p:ph type="sldNum" sz="quarter" idx="12"/>
          </p:nvPr>
        </p:nvSpPr>
        <p:spPr/>
        <p:txBody>
          <a:bodyPr/>
          <a:lstStyle/>
          <a:p>
            <a:fld id="{8FD66D1F-ACC5-5647-B0C1-CED0A0C21F26}" type="slidenum">
              <a:rPr lang="en-US" smtClean="0"/>
              <a:t>‹#›</a:t>
            </a:fld>
            <a:endParaRPr lang="en-US"/>
          </a:p>
        </p:txBody>
      </p:sp>
    </p:spTree>
    <p:extLst>
      <p:ext uri="{BB962C8B-B14F-4D97-AF65-F5344CB8AC3E}">
        <p14:creationId xmlns:p14="http://schemas.microsoft.com/office/powerpoint/2010/main" val="1962685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66DC6-AE15-9F45-B880-20C953A986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2AE5E7-D91E-5141-B2C4-4B58C16918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04A39B-3C0B-5E4D-84CF-93C75D780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E1AF81-E748-944B-8718-17DBD193ACDB}"/>
              </a:ext>
            </a:extLst>
          </p:cNvPr>
          <p:cNvSpPr>
            <a:spLocks noGrp="1"/>
          </p:cNvSpPr>
          <p:nvPr>
            <p:ph type="dt" sz="half" idx="10"/>
          </p:nvPr>
        </p:nvSpPr>
        <p:spPr/>
        <p:txBody>
          <a:bodyPr/>
          <a:lstStyle/>
          <a:p>
            <a:fld id="{70986558-7C33-D646-B0F0-13E743DA25D6}" type="datetimeFigureOut">
              <a:rPr lang="en-US" smtClean="0"/>
              <a:t>6/14/18</a:t>
            </a:fld>
            <a:endParaRPr lang="en-US"/>
          </a:p>
        </p:txBody>
      </p:sp>
      <p:sp>
        <p:nvSpPr>
          <p:cNvPr id="6" name="Footer Placeholder 5">
            <a:extLst>
              <a:ext uri="{FF2B5EF4-FFF2-40B4-BE49-F238E27FC236}">
                <a16:creationId xmlns:a16="http://schemas.microsoft.com/office/drawing/2014/main" id="{90A15F80-6069-164E-BC2C-343F2372A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0E67FE-1A9D-1C49-982B-A2EB8BA225A4}"/>
              </a:ext>
            </a:extLst>
          </p:cNvPr>
          <p:cNvSpPr>
            <a:spLocks noGrp="1"/>
          </p:cNvSpPr>
          <p:nvPr>
            <p:ph type="sldNum" sz="quarter" idx="12"/>
          </p:nvPr>
        </p:nvSpPr>
        <p:spPr/>
        <p:txBody>
          <a:bodyPr/>
          <a:lstStyle/>
          <a:p>
            <a:fld id="{8FD66D1F-ACC5-5647-B0C1-CED0A0C21F26}" type="slidenum">
              <a:rPr lang="en-US" smtClean="0"/>
              <a:t>‹#›</a:t>
            </a:fld>
            <a:endParaRPr lang="en-US"/>
          </a:p>
        </p:txBody>
      </p:sp>
    </p:spTree>
    <p:extLst>
      <p:ext uri="{BB962C8B-B14F-4D97-AF65-F5344CB8AC3E}">
        <p14:creationId xmlns:p14="http://schemas.microsoft.com/office/powerpoint/2010/main" val="2154860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F554B7-D15D-B340-8AC9-6C54BDAAFC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DE9F0E-1BBB-494D-B0EB-64ACB84895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7181DC-91F5-3D4B-88AA-71A82DC166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986558-7C33-D646-B0F0-13E743DA25D6}" type="datetimeFigureOut">
              <a:rPr lang="en-US" smtClean="0"/>
              <a:t>6/14/18</a:t>
            </a:fld>
            <a:endParaRPr lang="en-US"/>
          </a:p>
        </p:txBody>
      </p:sp>
      <p:sp>
        <p:nvSpPr>
          <p:cNvPr id="5" name="Footer Placeholder 4">
            <a:extLst>
              <a:ext uri="{FF2B5EF4-FFF2-40B4-BE49-F238E27FC236}">
                <a16:creationId xmlns:a16="http://schemas.microsoft.com/office/drawing/2014/main" id="{BD742F01-D4C8-7245-9E45-C7ABA65556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4CC0DA-B862-F84A-BCEE-EAC5002881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D66D1F-ACC5-5647-B0C1-CED0A0C21F26}" type="slidenum">
              <a:rPr lang="en-US" smtClean="0"/>
              <a:t>‹#›</a:t>
            </a:fld>
            <a:endParaRPr lang="en-US"/>
          </a:p>
        </p:txBody>
      </p:sp>
    </p:spTree>
    <p:extLst>
      <p:ext uri="{BB962C8B-B14F-4D97-AF65-F5344CB8AC3E}">
        <p14:creationId xmlns:p14="http://schemas.microsoft.com/office/powerpoint/2010/main" val="4192609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hyperlink" Target="https://youtu.be/N3L-lZ1XIfc" TargetMode="External"/><Relationship Id="rId3" Type="http://schemas.openxmlformats.org/officeDocument/2006/relationships/image" Target="../media/image16.tiff"/><Relationship Id="rId7" Type="http://schemas.openxmlformats.org/officeDocument/2006/relationships/image" Target="../media/image18.tiff"/><Relationship Id="rId2" Type="http://schemas.openxmlformats.org/officeDocument/2006/relationships/hyperlink" Target="https://youtu.be/M-QUkgk3HyE" TargetMode="External"/><Relationship Id="rId1" Type="http://schemas.openxmlformats.org/officeDocument/2006/relationships/slideLayout" Target="../slideLayouts/slideLayout7.xml"/><Relationship Id="rId6" Type="http://schemas.openxmlformats.org/officeDocument/2006/relationships/hyperlink" Target="https://youtu.be/Lt-KLtkDlh8" TargetMode="External"/><Relationship Id="rId5" Type="http://schemas.openxmlformats.org/officeDocument/2006/relationships/image" Target="../media/image17.tiff"/><Relationship Id="rId4" Type="http://schemas.openxmlformats.org/officeDocument/2006/relationships/hyperlink" Target="https://youtu.be/V1eYniJ0Rnk" TargetMode="External"/><Relationship Id="rId9" Type="http://schemas.openxmlformats.org/officeDocument/2006/relationships/image" Target="../media/image19.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0B19F3-57B4-9440-B737-34A98EAABB8E}"/>
              </a:ext>
            </a:extLst>
          </p:cNvPr>
          <p:cNvSpPr txBox="1"/>
          <p:nvPr/>
        </p:nvSpPr>
        <p:spPr>
          <a:xfrm>
            <a:off x="1512711" y="2901244"/>
            <a:ext cx="9471377" cy="923330"/>
          </a:xfrm>
          <a:prstGeom prst="rect">
            <a:avLst/>
          </a:prstGeom>
          <a:noFill/>
        </p:spPr>
        <p:txBody>
          <a:bodyPr wrap="square" rtlCol="0">
            <a:spAutoFit/>
          </a:bodyPr>
          <a:lstStyle/>
          <a:p>
            <a:pPr algn="ctr"/>
            <a:r>
              <a:rPr lang="en-US" sz="5400" dirty="0">
                <a:solidFill>
                  <a:schemeClr val="bg1"/>
                </a:solidFill>
                <a:latin typeface="Microsoft JhengHei" panose="020B0604030504040204" pitchFamily="34" charset="-120"/>
                <a:ea typeface="Microsoft JhengHei" panose="020B0604030504040204" pitchFamily="34" charset="-120"/>
              </a:rPr>
              <a:t>Reinforcement Learning</a:t>
            </a:r>
          </a:p>
        </p:txBody>
      </p:sp>
    </p:spTree>
    <p:extLst>
      <p:ext uri="{BB962C8B-B14F-4D97-AF65-F5344CB8AC3E}">
        <p14:creationId xmlns:p14="http://schemas.microsoft.com/office/powerpoint/2010/main" val="2244812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21213D-BE75-9647-97D1-D8B918BDC301}"/>
              </a:ext>
            </a:extLst>
          </p:cNvPr>
          <p:cNvSpPr txBox="1"/>
          <p:nvPr/>
        </p:nvSpPr>
        <p:spPr>
          <a:xfrm>
            <a:off x="977900" y="622300"/>
            <a:ext cx="10680700" cy="707886"/>
          </a:xfrm>
          <a:prstGeom prst="rect">
            <a:avLst/>
          </a:prstGeom>
          <a:noFill/>
        </p:spPr>
        <p:txBody>
          <a:bodyPr wrap="square" rtlCol="0">
            <a:spAutoFit/>
          </a:bodyPr>
          <a:lstStyle/>
          <a:p>
            <a:pPr algn="ctr"/>
            <a:r>
              <a:rPr lang="en-US" sz="4000" dirty="0">
                <a:solidFill>
                  <a:schemeClr val="bg1"/>
                </a:solidFill>
                <a:latin typeface="Microsoft JhengHei" panose="020B0604030504040204" pitchFamily="34" charset="-120"/>
                <a:ea typeface="Microsoft JhengHei" panose="020B0604030504040204" pitchFamily="34" charset="-120"/>
              </a:rPr>
              <a:t>Sequential Decision Making</a:t>
            </a:r>
          </a:p>
        </p:txBody>
      </p:sp>
      <p:sp>
        <p:nvSpPr>
          <p:cNvPr id="3" name="TextBox 2">
            <a:extLst>
              <a:ext uri="{FF2B5EF4-FFF2-40B4-BE49-F238E27FC236}">
                <a16:creationId xmlns:a16="http://schemas.microsoft.com/office/drawing/2014/main" id="{A8432749-5741-6947-94BC-A82D2BDC411D}"/>
              </a:ext>
            </a:extLst>
          </p:cNvPr>
          <p:cNvSpPr txBox="1"/>
          <p:nvPr/>
        </p:nvSpPr>
        <p:spPr>
          <a:xfrm>
            <a:off x="1549400" y="1642380"/>
            <a:ext cx="9817100" cy="3785652"/>
          </a:xfrm>
          <a:prstGeom prst="rect">
            <a:avLst/>
          </a:prstGeom>
          <a:noFill/>
        </p:spPr>
        <p:txBody>
          <a:bodyPr wrap="square" rtlCol="0">
            <a:spAutoFit/>
          </a:bodyPr>
          <a:lstStyle/>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Goal: </a:t>
            </a:r>
            <a:r>
              <a:rPr lang="en-US" sz="2400" dirty="0">
                <a:solidFill>
                  <a:srgbClr val="FF0000"/>
                </a:solidFill>
                <a:latin typeface="Microsoft New Tai Lue" panose="020B0502040204020203" pitchFamily="34" charset="0"/>
                <a:ea typeface="Microsoft JhengHei" panose="020B0604030504040204" pitchFamily="34" charset="-120"/>
                <a:cs typeface="Microsoft New Tai Lue" panose="020B0502040204020203" pitchFamily="34" charset="0"/>
              </a:rPr>
              <a:t>Select actions to maximize future reward</a:t>
            </a:r>
          </a:p>
          <a:p>
            <a:endParaRPr lang="en-US" sz="2400" dirty="0">
              <a:solidFill>
                <a:srgbClr val="FF0000"/>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Actions may have long term consequences</a:t>
            </a: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Reward may be delayed</a:t>
            </a: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It may be better to sacrifice immediate reward to gain more long-term reward</a:t>
            </a: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p:txBody>
      </p:sp>
    </p:spTree>
    <p:extLst>
      <p:ext uri="{BB962C8B-B14F-4D97-AF65-F5344CB8AC3E}">
        <p14:creationId xmlns:p14="http://schemas.microsoft.com/office/powerpoint/2010/main" val="1602890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F6DF68-C82C-044F-8952-6836808F7D6B}"/>
              </a:ext>
            </a:extLst>
          </p:cNvPr>
          <p:cNvSpPr txBox="1"/>
          <p:nvPr/>
        </p:nvSpPr>
        <p:spPr>
          <a:xfrm>
            <a:off x="977900" y="622300"/>
            <a:ext cx="10680700" cy="707886"/>
          </a:xfrm>
          <a:prstGeom prst="rect">
            <a:avLst/>
          </a:prstGeom>
          <a:noFill/>
        </p:spPr>
        <p:txBody>
          <a:bodyPr wrap="square" rtlCol="0">
            <a:spAutoFit/>
          </a:bodyPr>
          <a:lstStyle/>
          <a:p>
            <a:pPr algn="ctr"/>
            <a:r>
              <a:rPr lang="en-US" sz="4000" dirty="0">
                <a:solidFill>
                  <a:schemeClr val="bg1"/>
                </a:solidFill>
                <a:latin typeface="Microsoft JhengHei" panose="020B0604030504040204" pitchFamily="34" charset="-120"/>
                <a:ea typeface="Microsoft JhengHei" panose="020B0604030504040204" pitchFamily="34" charset="-120"/>
              </a:rPr>
              <a:t>Agent and Environment</a:t>
            </a:r>
          </a:p>
        </p:txBody>
      </p:sp>
      <p:pic>
        <p:nvPicPr>
          <p:cNvPr id="3" name="Picture 2">
            <a:extLst>
              <a:ext uri="{FF2B5EF4-FFF2-40B4-BE49-F238E27FC236}">
                <a16:creationId xmlns:a16="http://schemas.microsoft.com/office/drawing/2014/main" id="{881FA314-BAD8-F143-9A1D-D8F4E947404D}"/>
              </a:ext>
            </a:extLst>
          </p:cNvPr>
          <p:cNvPicPr>
            <a:picLocks noChangeAspect="1"/>
          </p:cNvPicPr>
          <p:nvPr/>
        </p:nvPicPr>
        <p:blipFill>
          <a:blip r:embed="rId3"/>
          <a:stretch>
            <a:fillRect/>
          </a:stretch>
        </p:blipFill>
        <p:spPr>
          <a:xfrm>
            <a:off x="2905246" y="-4995"/>
            <a:ext cx="6376867" cy="6862995"/>
          </a:xfrm>
          <a:prstGeom prst="rect">
            <a:avLst/>
          </a:prstGeom>
        </p:spPr>
      </p:pic>
    </p:spTree>
    <p:extLst>
      <p:ext uri="{BB962C8B-B14F-4D97-AF65-F5344CB8AC3E}">
        <p14:creationId xmlns:p14="http://schemas.microsoft.com/office/powerpoint/2010/main" val="1131792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9CA41F-C95D-FE48-8FFB-2A006F613B98}"/>
              </a:ext>
            </a:extLst>
          </p:cNvPr>
          <p:cNvPicPr>
            <a:picLocks noChangeAspect="1"/>
          </p:cNvPicPr>
          <p:nvPr/>
        </p:nvPicPr>
        <p:blipFill>
          <a:blip r:embed="rId2"/>
          <a:stretch>
            <a:fillRect/>
          </a:stretch>
        </p:blipFill>
        <p:spPr>
          <a:xfrm>
            <a:off x="0" y="-4995"/>
            <a:ext cx="6376867" cy="6862995"/>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DBD7358-2F6B-324A-BF39-0FD9135374A2}"/>
                  </a:ext>
                </a:extLst>
              </p:cNvPr>
              <p:cNvSpPr txBox="1"/>
              <p:nvPr/>
            </p:nvSpPr>
            <p:spPr>
              <a:xfrm>
                <a:off x="6748041" y="1354238"/>
                <a:ext cx="5139159" cy="3785652"/>
              </a:xfrm>
              <a:prstGeom prst="rect">
                <a:avLst/>
              </a:prstGeom>
              <a:noFill/>
            </p:spPr>
            <p:txBody>
              <a:bodyPr wrap="square" rtlCol="0">
                <a:spAutoFit/>
              </a:bodyPr>
              <a:lstStyle/>
              <a:p>
                <a:r>
                  <a:rPr lang="en-US" sz="2400" dirty="0">
                    <a:solidFill>
                      <a:schemeClr val="bg1"/>
                    </a:solidFill>
                    <a:latin typeface="Microsoft JhengHei" panose="020B0604030504040204" pitchFamily="34" charset="-120"/>
                    <a:ea typeface="Microsoft JhengHei" panose="020B0604030504040204" pitchFamily="34" charset="-120"/>
                  </a:rPr>
                  <a:t>At each step </a:t>
                </a:r>
                <a14:m>
                  <m:oMath xmlns:m="http://schemas.openxmlformats.org/officeDocument/2006/math">
                    <m:r>
                      <a:rPr lang="en-US" sz="2400" b="0" i="1" smtClean="0">
                        <a:solidFill>
                          <a:schemeClr val="bg1"/>
                        </a:solidFill>
                        <a:latin typeface="Cambria Math" panose="02040503050406030204" pitchFamily="18" charset="0"/>
                        <a:ea typeface="Microsoft JhengHei" panose="020B0604030504040204" pitchFamily="34" charset="-120"/>
                      </a:rPr>
                      <m:t>𝑡</m:t>
                    </m:r>
                  </m:oMath>
                </a14:m>
                <a:r>
                  <a:rPr lang="en-US" sz="2400" dirty="0">
                    <a:solidFill>
                      <a:schemeClr val="bg1"/>
                    </a:solidFill>
                    <a:latin typeface="Microsoft JhengHei" panose="020B0604030504040204" pitchFamily="34" charset="-120"/>
                    <a:ea typeface="Microsoft JhengHei" panose="020B0604030504040204" pitchFamily="34" charset="-120"/>
                  </a:rPr>
                  <a:t> the agent:</a:t>
                </a:r>
              </a:p>
              <a:p>
                <a:r>
                  <a:rPr lang="en-US" sz="2400" dirty="0">
                    <a:solidFill>
                      <a:schemeClr val="bg1"/>
                    </a:solidFill>
                    <a:latin typeface="Microsoft JhengHei" panose="020B0604030504040204" pitchFamily="34" charset="-120"/>
                    <a:ea typeface="Microsoft JhengHei" panose="020B0604030504040204" pitchFamily="34" charset="-120"/>
                  </a:rPr>
                  <a:t>	Executes action </a:t>
                </a:r>
                <a14:m>
                  <m:oMath xmlns:m="http://schemas.openxmlformats.org/officeDocument/2006/math">
                    <m:sSub>
                      <m:sSubPr>
                        <m:ctrlPr>
                          <a:rPr lang="en-US" sz="2400" i="1" smtClean="0">
                            <a:solidFill>
                              <a:schemeClr val="bg1"/>
                            </a:solidFill>
                            <a:latin typeface="Cambria Math" panose="02040503050406030204" pitchFamily="18" charset="0"/>
                            <a:ea typeface="Microsoft JhengHei" panose="020B0604030504040204" pitchFamily="34" charset="-120"/>
                          </a:rPr>
                        </m:ctrlPr>
                      </m:sSubPr>
                      <m:e>
                        <m:r>
                          <a:rPr lang="en-US" sz="2400" b="0" i="1" smtClean="0">
                            <a:solidFill>
                              <a:schemeClr val="bg1"/>
                            </a:solidFill>
                            <a:latin typeface="Cambria Math" panose="02040503050406030204" pitchFamily="18" charset="0"/>
                            <a:ea typeface="Microsoft JhengHei" panose="020B0604030504040204" pitchFamily="34" charset="-120"/>
                          </a:rPr>
                          <m:t>𝐴</m:t>
                        </m:r>
                      </m:e>
                      <m:sub>
                        <m:r>
                          <a:rPr lang="en-US" sz="2400" b="0" i="1" smtClean="0">
                            <a:solidFill>
                              <a:schemeClr val="bg1"/>
                            </a:solidFill>
                            <a:latin typeface="Cambria Math" panose="02040503050406030204" pitchFamily="18" charset="0"/>
                            <a:ea typeface="Microsoft JhengHei" panose="020B0604030504040204" pitchFamily="34" charset="-120"/>
                          </a:rPr>
                          <m:t>𝑡</m:t>
                        </m:r>
                      </m:sub>
                    </m:sSub>
                  </m:oMath>
                </a14:m>
                <a:endParaRPr lang="en-US" sz="2400" dirty="0">
                  <a:solidFill>
                    <a:schemeClr val="bg1"/>
                  </a:solidFill>
                  <a:latin typeface="Microsoft JhengHei" panose="020B0604030504040204" pitchFamily="34" charset="-120"/>
                  <a:ea typeface="Microsoft JhengHei" panose="020B0604030504040204" pitchFamily="34" charset="-120"/>
                </a:endParaRPr>
              </a:p>
              <a:p>
                <a:r>
                  <a:rPr lang="en-US" sz="2400" dirty="0">
                    <a:solidFill>
                      <a:schemeClr val="bg1"/>
                    </a:solidFill>
                    <a:latin typeface="Microsoft JhengHei" panose="020B0604030504040204" pitchFamily="34" charset="-120"/>
                    <a:ea typeface="Microsoft JhengHei" panose="020B0604030504040204" pitchFamily="34" charset="-120"/>
                  </a:rPr>
                  <a:t>	Receives observation </a:t>
                </a:r>
                <a14:m>
                  <m:oMath xmlns:m="http://schemas.openxmlformats.org/officeDocument/2006/math">
                    <m:sSub>
                      <m:sSubPr>
                        <m:ctrlPr>
                          <a:rPr lang="en-US" sz="2400" i="1" smtClean="0">
                            <a:solidFill>
                              <a:schemeClr val="bg1"/>
                            </a:solidFill>
                            <a:latin typeface="Cambria Math" panose="02040503050406030204" pitchFamily="18" charset="0"/>
                            <a:ea typeface="Microsoft JhengHei" panose="020B0604030504040204" pitchFamily="34" charset="-120"/>
                          </a:rPr>
                        </m:ctrlPr>
                      </m:sSubPr>
                      <m:e>
                        <m:r>
                          <a:rPr lang="en-US" sz="2400" b="0" i="1" smtClean="0">
                            <a:solidFill>
                              <a:schemeClr val="bg1"/>
                            </a:solidFill>
                            <a:latin typeface="Cambria Math" panose="02040503050406030204" pitchFamily="18" charset="0"/>
                            <a:ea typeface="Microsoft JhengHei" panose="020B0604030504040204" pitchFamily="34" charset="-120"/>
                          </a:rPr>
                          <m:t>𝑂</m:t>
                        </m:r>
                      </m:e>
                      <m:sub>
                        <m:r>
                          <a:rPr lang="en-US" sz="2400" b="0" i="1" smtClean="0">
                            <a:solidFill>
                              <a:schemeClr val="bg1"/>
                            </a:solidFill>
                            <a:latin typeface="Cambria Math" panose="02040503050406030204" pitchFamily="18" charset="0"/>
                            <a:ea typeface="Microsoft JhengHei" panose="020B0604030504040204" pitchFamily="34" charset="-120"/>
                          </a:rPr>
                          <m:t>𝑡</m:t>
                        </m:r>
                      </m:sub>
                    </m:sSub>
                  </m:oMath>
                </a14:m>
                <a:endParaRPr lang="en-US" sz="2400" dirty="0">
                  <a:solidFill>
                    <a:schemeClr val="bg1"/>
                  </a:solidFill>
                  <a:latin typeface="Microsoft JhengHei" panose="020B0604030504040204" pitchFamily="34" charset="-120"/>
                  <a:ea typeface="Microsoft JhengHei" panose="020B0604030504040204" pitchFamily="34" charset="-120"/>
                </a:endParaRPr>
              </a:p>
              <a:p>
                <a:r>
                  <a:rPr lang="en-US" sz="2400" dirty="0">
                    <a:solidFill>
                      <a:schemeClr val="bg1"/>
                    </a:solidFill>
                    <a:latin typeface="Microsoft JhengHei" panose="020B0604030504040204" pitchFamily="34" charset="-120"/>
                    <a:ea typeface="Microsoft JhengHei" panose="020B0604030504040204" pitchFamily="34" charset="-120"/>
                  </a:rPr>
                  <a:t>	Receives scalar reward </a:t>
                </a:r>
                <a14:m>
                  <m:oMath xmlns:m="http://schemas.openxmlformats.org/officeDocument/2006/math">
                    <m:sSub>
                      <m:sSubPr>
                        <m:ctrlPr>
                          <a:rPr lang="en-US" sz="2400" i="1" smtClean="0">
                            <a:solidFill>
                              <a:schemeClr val="bg1"/>
                            </a:solidFill>
                            <a:latin typeface="Cambria Math" panose="02040503050406030204" pitchFamily="18" charset="0"/>
                            <a:ea typeface="Microsoft JhengHei" panose="020B0604030504040204" pitchFamily="34" charset="-120"/>
                          </a:rPr>
                        </m:ctrlPr>
                      </m:sSubPr>
                      <m:e>
                        <m:r>
                          <a:rPr lang="en-US" sz="2400" b="0" i="1" smtClean="0">
                            <a:solidFill>
                              <a:schemeClr val="bg1"/>
                            </a:solidFill>
                            <a:latin typeface="Cambria Math" panose="02040503050406030204" pitchFamily="18" charset="0"/>
                            <a:ea typeface="Microsoft JhengHei" panose="020B0604030504040204" pitchFamily="34" charset="-120"/>
                          </a:rPr>
                          <m:t>𝑅</m:t>
                        </m:r>
                      </m:e>
                      <m:sub>
                        <m:r>
                          <a:rPr lang="en-US" sz="2400" b="0" i="1" smtClean="0">
                            <a:solidFill>
                              <a:schemeClr val="bg1"/>
                            </a:solidFill>
                            <a:latin typeface="Cambria Math" panose="02040503050406030204" pitchFamily="18" charset="0"/>
                            <a:ea typeface="Microsoft JhengHei" panose="020B0604030504040204" pitchFamily="34" charset="-120"/>
                          </a:rPr>
                          <m:t>𝑡</m:t>
                        </m:r>
                      </m:sub>
                    </m:sSub>
                  </m:oMath>
                </a14:m>
                <a:endParaRPr lang="en-US" sz="2400" dirty="0">
                  <a:solidFill>
                    <a:schemeClr val="bg1"/>
                  </a:solidFill>
                  <a:latin typeface="Microsoft JhengHei" panose="020B0604030504040204" pitchFamily="34" charset="-120"/>
                  <a:ea typeface="Microsoft JhengHei" panose="020B0604030504040204" pitchFamily="34" charset="-120"/>
                </a:endParaRPr>
              </a:p>
              <a:p>
                <a:endParaRPr lang="en-US" sz="2400" dirty="0">
                  <a:solidFill>
                    <a:schemeClr val="bg1"/>
                  </a:solidFill>
                  <a:latin typeface="Microsoft JhengHei" panose="020B0604030504040204" pitchFamily="34" charset="-120"/>
                  <a:ea typeface="Microsoft JhengHei" panose="020B0604030504040204" pitchFamily="34" charset="-120"/>
                </a:endParaRPr>
              </a:p>
              <a:p>
                <a:r>
                  <a:rPr lang="en-US" sz="2400" dirty="0">
                    <a:solidFill>
                      <a:schemeClr val="bg1"/>
                    </a:solidFill>
                    <a:latin typeface="Microsoft JhengHei" panose="020B0604030504040204" pitchFamily="34" charset="-120"/>
                    <a:ea typeface="Microsoft JhengHei" panose="020B0604030504040204" pitchFamily="34" charset="-120"/>
                  </a:rPr>
                  <a:t>The environment:</a:t>
                </a:r>
              </a:p>
              <a:p>
                <a:r>
                  <a:rPr lang="en-US" sz="2400" dirty="0">
                    <a:solidFill>
                      <a:schemeClr val="bg1"/>
                    </a:solidFill>
                    <a:latin typeface="Microsoft JhengHei" panose="020B0604030504040204" pitchFamily="34" charset="-120"/>
                    <a:ea typeface="Microsoft JhengHei" panose="020B0604030504040204" pitchFamily="34" charset="-120"/>
                  </a:rPr>
                  <a:t>	Receives action </a:t>
                </a:r>
                <a14:m>
                  <m:oMath xmlns:m="http://schemas.openxmlformats.org/officeDocument/2006/math">
                    <m:sSub>
                      <m:sSubPr>
                        <m:ctrlPr>
                          <a:rPr lang="en-US" sz="2400" i="1">
                            <a:solidFill>
                              <a:schemeClr val="bg1"/>
                            </a:solidFill>
                            <a:latin typeface="Cambria Math" panose="02040503050406030204" pitchFamily="18" charset="0"/>
                            <a:ea typeface="Microsoft JhengHei" panose="020B0604030504040204" pitchFamily="34" charset="-120"/>
                          </a:rPr>
                        </m:ctrlPr>
                      </m:sSubPr>
                      <m:e>
                        <m:r>
                          <a:rPr lang="en-US" sz="2400" i="1">
                            <a:solidFill>
                              <a:schemeClr val="bg1"/>
                            </a:solidFill>
                            <a:latin typeface="Cambria Math" panose="02040503050406030204" pitchFamily="18" charset="0"/>
                            <a:ea typeface="Microsoft JhengHei" panose="020B0604030504040204" pitchFamily="34" charset="-120"/>
                          </a:rPr>
                          <m:t>𝐴</m:t>
                        </m:r>
                      </m:e>
                      <m:sub>
                        <m:r>
                          <a:rPr lang="en-US" sz="2400" i="1">
                            <a:solidFill>
                              <a:schemeClr val="bg1"/>
                            </a:solidFill>
                            <a:latin typeface="Cambria Math" panose="02040503050406030204" pitchFamily="18" charset="0"/>
                            <a:ea typeface="Microsoft JhengHei" panose="020B0604030504040204" pitchFamily="34" charset="-120"/>
                          </a:rPr>
                          <m:t>𝑡</m:t>
                        </m:r>
                      </m:sub>
                    </m:sSub>
                  </m:oMath>
                </a14:m>
                <a:endParaRPr lang="en-US" sz="2400" dirty="0">
                  <a:solidFill>
                    <a:schemeClr val="bg1"/>
                  </a:solidFill>
                  <a:latin typeface="Microsoft JhengHei" panose="020B0604030504040204" pitchFamily="34" charset="-120"/>
                  <a:ea typeface="Microsoft JhengHei" panose="020B0604030504040204" pitchFamily="34" charset="-120"/>
                </a:endParaRPr>
              </a:p>
              <a:p>
                <a:r>
                  <a:rPr lang="en-US" sz="2400" dirty="0">
                    <a:solidFill>
                      <a:schemeClr val="bg1"/>
                    </a:solidFill>
                    <a:latin typeface="Microsoft JhengHei" panose="020B0604030504040204" pitchFamily="34" charset="-120"/>
                    <a:ea typeface="Microsoft JhengHei" panose="020B0604030504040204" pitchFamily="34" charset="-120"/>
                  </a:rPr>
                  <a:t>	Emits observation </a:t>
                </a:r>
                <a14:m>
                  <m:oMath xmlns:m="http://schemas.openxmlformats.org/officeDocument/2006/math">
                    <m:sSub>
                      <m:sSubPr>
                        <m:ctrlPr>
                          <a:rPr lang="en-US" sz="2400" i="1">
                            <a:solidFill>
                              <a:schemeClr val="bg1"/>
                            </a:solidFill>
                            <a:latin typeface="Cambria Math" panose="02040503050406030204" pitchFamily="18" charset="0"/>
                            <a:ea typeface="Microsoft JhengHei" panose="020B0604030504040204" pitchFamily="34" charset="-120"/>
                          </a:rPr>
                        </m:ctrlPr>
                      </m:sSubPr>
                      <m:e>
                        <m:r>
                          <a:rPr lang="en-US" sz="2400" i="1">
                            <a:solidFill>
                              <a:schemeClr val="bg1"/>
                            </a:solidFill>
                            <a:latin typeface="Cambria Math" panose="02040503050406030204" pitchFamily="18" charset="0"/>
                            <a:ea typeface="Microsoft JhengHei" panose="020B0604030504040204" pitchFamily="34" charset="-120"/>
                          </a:rPr>
                          <m:t>𝑂</m:t>
                        </m:r>
                      </m:e>
                      <m:sub>
                        <m:r>
                          <a:rPr lang="en-US" sz="2400" i="1">
                            <a:solidFill>
                              <a:schemeClr val="bg1"/>
                            </a:solidFill>
                            <a:latin typeface="Cambria Math" panose="02040503050406030204" pitchFamily="18" charset="0"/>
                            <a:ea typeface="Microsoft JhengHei" panose="020B0604030504040204" pitchFamily="34" charset="-120"/>
                          </a:rPr>
                          <m:t>𝑡</m:t>
                        </m:r>
                      </m:sub>
                    </m:sSub>
                  </m:oMath>
                </a14:m>
                <a:endParaRPr lang="en-US" sz="2400" dirty="0">
                  <a:solidFill>
                    <a:schemeClr val="bg1"/>
                  </a:solidFill>
                  <a:latin typeface="Microsoft JhengHei" panose="020B0604030504040204" pitchFamily="34" charset="-120"/>
                  <a:ea typeface="Microsoft JhengHei" panose="020B0604030504040204" pitchFamily="34" charset="-120"/>
                </a:endParaRPr>
              </a:p>
              <a:p>
                <a:r>
                  <a:rPr lang="en-US" sz="2400" dirty="0">
                    <a:solidFill>
                      <a:schemeClr val="bg1"/>
                    </a:solidFill>
                    <a:latin typeface="Microsoft JhengHei" panose="020B0604030504040204" pitchFamily="34" charset="-120"/>
                    <a:ea typeface="Microsoft JhengHei" panose="020B0604030504040204" pitchFamily="34" charset="-120"/>
                  </a:rPr>
                  <a:t>	Emits scalar reward </a:t>
                </a:r>
                <a14:m>
                  <m:oMath xmlns:m="http://schemas.openxmlformats.org/officeDocument/2006/math">
                    <m:sSub>
                      <m:sSubPr>
                        <m:ctrlPr>
                          <a:rPr lang="en-US" sz="2400" i="1">
                            <a:solidFill>
                              <a:schemeClr val="bg1"/>
                            </a:solidFill>
                            <a:latin typeface="Cambria Math" panose="02040503050406030204" pitchFamily="18" charset="0"/>
                            <a:ea typeface="Microsoft JhengHei" panose="020B0604030504040204" pitchFamily="34" charset="-120"/>
                          </a:rPr>
                        </m:ctrlPr>
                      </m:sSubPr>
                      <m:e>
                        <m:r>
                          <a:rPr lang="en-US" sz="2400" i="1">
                            <a:solidFill>
                              <a:schemeClr val="bg1"/>
                            </a:solidFill>
                            <a:latin typeface="Cambria Math" panose="02040503050406030204" pitchFamily="18" charset="0"/>
                            <a:ea typeface="Microsoft JhengHei" panose="020B0604030504040204" pitchFamily="34" charset="-120"/>
                          </a:rPr>
                          <m:t>𝑅</m:t>
                        </m:r>
                      </m:e>
                      <m:sub>
                        <m:r>
                          <a:rPr lang="en-US" sz="2400" i="1">
                            <a:solidFill>
                              <a:schemeClr val="bg1"/>
                            </a:solidFill>
                            <a:latin typeface="Cambria Math" panose="02040503050406030204" pitchFamily="18" charset="0"/>
                            <a:ea typeface="Microsoft JhengHei" panose="020B0604030504040204" pitchFamily="34" charset="-120"/>
                          </a:rPr>
                          <m:t>𝑡</m:t>
                        </m:r>
                      </m:sub>
                    </m:sSub>
                  </m:oMath>
                </a14:m>
                <a:endParaRPr lang="en-US" sz="2400" dirty="0">
                  <a:solidFill>
                    <a:schemeClr val="bg1"/>
                  </a:solidFill>
                  <a:latin typeface="Microsoft JhengHei" panose="020B0604030504040204" pitchFamily="34" charset="-120"/>
                  <a:ea typeface="Microsoft JhengHei" panose="020B0604030504040204" pitchFamily="34" charset="-120"/>
                </a:endParaRPr>
              </a:p>
              <a:p>
                <a:endParaRPr lang="en-US" sz="2400" dirty="0">
                  <a:solidFill>
                    <a:schemeClr val="bg1"/>
                  </a:solidFill>
                  <a:latin typeface="Microsoft JhengHei" panose="020B0604030504040204" pitchFamily="34" charset="-120"/>
                  <a:ea typeface="Microsoft JhengHei" panose="020B0604030504040204" pitchFamily="34" charset="-120"/>
                </a:endParaRPr>
              </a:p>
            </p:txBody>
          </p:sp>
        </mc:Choice>
        <mc:Fallback>
          <p:sp>
            <p:nvSpPr>
              <p:cNvPr id="3" name="TextBox 2">
                <a:extLst>
                  <a:ext uri="{FF2B5EF4-FFF2-40B4-BE49-F238E27FC236}">
                    <a16:creationId xmlns:a16="http://schemas.microsoft.com/office/drawing/2014/main" id="{9DBD7358-2F6B-324A-BF39-0FD9135374A2}"/>
                  </a:ext>
                </a:extLst>
              </p:cNvPr>
              <p:cNvSpPr txBox="1">
                <a:spLocks noRot="1" noChangeAspect="1" noMove="1" noResize="1" noEditPoints="1" noAdjustHandles="1" noChangeArrowheads="1" noChangeShapeType="1" noTextEdit="1"/>
              </p:cNvSpPr>
              <p:nvPr/>
            </p:nvSpPr>
            <p:spPr>
              <a:xfrm>
                <a:off x="6748041" y="1354238"/>
                <a:ext cx="5139159" cy="3785652"/>
              </a:xfrm>
              <a:prstGeom prst="rect">
                <a:avLst/>
              </a:prstGeom>
              <a:blipFill>
                <a:blip r:embed="rId3"/>
                <a:stretch>
                  <a:fillRect l="-1724" t="-1338"/>
                </a:stretch>
              </a:blipFill>
            </p:spPr>
            <p:txBody>
              <a:bodyPr/>
              <a:lstStyle/>
              <a:p>
                <a:r>
                  <a:rPr lang="en-US">
                    <a:noFill/>
                  </a:rPr>
                  <a:t> </a:t>
                </a:r>
              </a:p>
            </p:txBody>
          </p:sp>
        </mc:Fallback>
      </mc:AlternateContent>
    </p:spTree>
    <p:extLst>
      <p:ext uri="{BB962C8B-B14F-4D97-AF65-F5344CB8AC3E}">
        <p14:creationId xmlns:p14="http://schemas.microsoft.com/office/powerpoint/2010/main" val="3676823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7D6EB9-2363-A047-A776-E5471233DA4C}"/>
              </a:ext>
            </a:extLst>
          </p:cNvPr>
          <p:cNvSpPr txBox="1"/>
          <p:nvPr/>
        </p:nvSpPr>
        <p:spPr>
          <a:xfrm>
            <a:off x="720524" y="332932"/>
            <a:ext cx="10680700" cy="707886"/>
          </a:xfrm>
          <a:prstGeom prst="rect">
            <a:avLst/>
          </a:prstGeom>
          <a:noFill/>
        </p:spPr>
        <p:txBody>
          <a:bodyPr wrap="square" rtlCol="0">
            <a:spAutoFit/>
          </a:bodyPr>
          <a:lstStyle/>
          <a:p>
            <a:pPr algn="ctr"/>
            <a:r>
              <a:rPr lang="en-US" sz="4000" dirty="0">
                <a:solidFill>
                  <a:schemeClr val="bg1"/>
                </a:solidFill>
                <a:latin typeface="Microsoft JhengHei" panose="020B0604030504040204" pitchFamily="34" charset="-120"/>
                <a:ea typeface="Microsoft JhengHei" panose="020B0604030504040204" pitchFamily="34" charset="-120"/>
              </a:rPr>
              <a:t>History and State</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8BA9014-BE96-B144-A8D8-6604FAD69085}"/>
                  </a:ext>
                </a:extLst>
              </p:cNvPr>
              <p:cNvSpPr txBox="1"/>
              <p:nvPr/>
            </p:nvSpPr>
            <p:spPr>
              <a:xfrm>
                <a:off x="1584124" y="1144991"/>
                <a:ext cx="9817100" cy="6370975"/>
              </a:xfrm>
              <a:prstGeom prst="rect">
                <a:avLst/>
              </a:prstGeom>
              <a:noFill/>
            </p:spPr>
            <p:txBody>
              <a:bodyPr wrap="square" rtlCol="0">
                <a:spAutoFit/>
              </a:bodyPr>
              <a:lstStyle/>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The </a:t>
                </a:r>
                <a:r>
                  <a:rPr lang="en-US" sz="2400" dirty="0">
                    <a:solidFill>
                      <a:srgbClr val="FFFF00"/>
                    </a:solidFill>
                    <a:latin typeface="Microsoft New Tai Lue" panose="020B0502040204020203" pitchFamily="34" charset="0"/>
                    <a:ea typeface="Microsoft JhengHei" panose="020B0604030504040204" pitchFamily="34" charset="-120"/>
                    <a:cs typeface="Microsoft New Tai Lue" panose="020B0502040204020203" pitchFamily="34" charset="0"/>
                  </a:rPr>
                  <a:t>history </a:t>
                </a:r>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is the sequence of observations, actions, and rewards</a:t>
                </a: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pPr algn="ctr"/>
                <a14:m>
                  <m:oMathPara xmlns:m="http://schemas.openxmlformats.org/officeDocument/2006/math">
                    <m:oMathParaPr>
                      <m:jc m:val="centerGroup"/>
                    </m:oMathParaPr>
                    <m:oMath xmlns:m="http://schemas.openxmlformats.org/officeDocument/2006/math">
                      <m:sSub>
                        <m:sSubPr>
                          <m:ctrlPr>
                            <a:rPr lang="en-US" sz="2400" i="1" smtClean="0">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ctrlPr>
                        </m:sSubPr>
                        <m:e>
                          <m:r>
                            <a:rPr lang="en-US" sz="2400" b="0" i="1" smtClean="0">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t>𝐻</m:t>
                          </m:r>
                        </m:e>
                        <m:sub>
                          <m:r>
                            <a:rPr lang="en-US" sz="2400" b="0" i="1" smtClean="0">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t>𝑡</m:t>
                          </m:r>
                        </m:sub>
                      </m:sSub>
                      <m:r>
                        <a:rPr lang="en-US" sz="2400" b="0" i="1" smtClean="0">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t>= </m:t>
                      </m:r>
                      <m:sSub>
                        <m:sSubPr>
                          <m:ctrlPr>
                            <a:rPr lang="en-US" sz="2400" b="0" i="1" smtClean="0">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ctrlPr>
                        </m:sSubPr>
                        <m:e>
                          <m:r>
                            <a:rPr lang="en-US" sz="2400" b="0" i="1" smtClean="0">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t>𝐴</m:t>
                          </m:r>
                        </m:e>
                        <m:sub>
                          <m:r>
                            <a:rPr lang="en-US" sz="2400" b="0" i="1" smtClean="0">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t>1</m:t>
                          </m:r>
                        </m:sub>
                      </m:sSub>
                      <m:r>
                        <a:rPr lang="en-US" sz="2400" b="0" i="1" smtClean="0">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t>, </m:t>
                      </m:r>
                      <m:sSub>
                        <m:sSubPr>
                          <m:ctrlPr>
                            <a:rPr lang="en-US" sz="2400" b="0" i="1" smtClean="0">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ctrlPr>
                        </m:sSubPr>
                        <m:e>
                          <m:r>
                            <a:rPr lang="en-US" sz="2400" b="0" i="1" smtClean="0">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t>𝑂</m:t>
                          </m:r>
                        </m:e>
                        <m:sub>
                          <m:r>
                            <a:rPr lang="en-US" sz="2400" b="0" i="1" smtClean="0">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t>1</m:t>
                          </m:r>
                        </m:sub>
                      </m:sSub>
                      <m:r>
                        <a:rPr lang="en-US" sz="2400" b="0" i="1" smtClean="0">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t>, </m:t>
                      </m:r>
                      <m:sSub>
                        <m:sSubPr>
                          <m:ctrlPr>
                            <a:rPr lang="en-US" sz="2400" b="0" i="1" smtClean="0">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ctrlPr>
                        </m:sSubPr>
                        <m:e>
                          <m:r>
                            <a:rPr lang="en-US" sz="2400" b="0" i="1" smtClean="0">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t>𝑅</m:t>
                          </m:r>
                        </m:e>
                        <m:sub>
                          <m:r>
                            <a:rPr lang="en-US" sz="2400" b="0" i="1" smtClean="0">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t>1</m:t>
                          </m:r>
                        </m:sub>
                      </m:sSub>
                      <m:r>
                        <a:rPr lang="en-US" sz="2400" b="0" i="1" smtClean="0">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t>,…,</m:t>
                      </m:r>
                      <m:sSub>
                        <m:sSubPr>
                          <m:ctrlPr>
                            <a:rPr lang="en-US" sz="2400" i="1">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ctrlPr>
                        </m:sSubPr>
                        <m:e>
                          <m:r>
                            <a:rPr lang="en-US" sz="2400" i="1">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t>𝐴</m:t>
                          </m:r>
                        </m:e>
                        <m:sub>
                          <m:r>
                            <a:rPr lang="en-US" sz="2400" b="0" i="1" smtClean="0">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t>𝑡</m:t>
                          </m:r>
                        </m:sub>
                      </m:sSub>
                      <m:r>
                        <a:rPr lang="en-US" sz="2400" i="1">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t>, </m:t>
                      </m:r>
                      <m:sSub>
                        <m:sSubPr>
                          <m:ctrlPr>
                            <a:rPr lang="en-US" sz="2400" i="1">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ctrlPr>
                        </m:sSubPr>
                        <m:e>
                          <m:r>
                            <a:rPr lang="en-US" sz="2400" i="1">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t>𝑂</m:t>
                          </m:r>
                        </m:e>
                        <m:sub>
                          <m:r>
                            <a:rPr lang="en-US" sz="2400" b="0" i="1" smtClean="0">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t>𝑡</m:t>
                          </m:r>
                        </m:sub>
                      </m:sSub>
                      <m:r>
                        <a:rPr lang="en-US" sz="2400" i="1">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t>, </m:t>
                      </m:r>
                      <m:sSub>
                        <m:sSubPr>
                          <m:ctrlPr>
                            <a:rPr lang="en-US" sz="2400" i="1">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ctrlPr>
                        </m:sSubPr>
                        <m:e>
                          <m:r>
                            <a:rPr lang="en-US" sz="2400" i="1">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t>𝑅</m:t>
                          </m:r>
                        </m:e>
                        <m:sub>
                          <m:r>
                            <a:rPr lang="en-US" sz="2400" b="0" i="1" smtClean="0">
                              <a:solidFill>
                                <a:srgbClr val="FFFF00"/>
                              </a:solidFill>
                              <a:latin typeface="Cambria Math" panose="02040503050406030204" pitchFamily="18" charset="0"/>
                              <a:ea typeface="Microsoft JhengHei" panose="020B0604030504040204" pitchFamily="34" charset="-120"/>
                              <a:cs typeface="Microsoft New Tai Lue" panose="020B0502040204020203" pitchFamily="34" charset="0"/>
                            </a:rPr>
                            <m:t>𝑡</m:t>
                          </m:r>
                        </m:sub>
                      </m:sSub>
                    </m:oMath>
                  </m:oMathPara>
                </a14:m>
                <a:endParaRPr lang="en-US" sz="2400" dirty="0">
                  <a:solidFill>
                    <a:srgbClr val="FFFF00"/>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This is all the observable variables up to time </a:t>
                </a:r>
                <a14:m>
                  <m:oMath xmlns:m="http://schemas.openxmlformats.org/officeDocument/2006/math">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𝑡</m:t>
                    </m:r>
                  </m:oMath>
                </a14:m>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For example, all the data read in by a robot’s sensors</a:t>
                </a: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What happens next depends on the history</a:t>
                </a: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The agent selects the action</a:t>
                </a: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The environment selects observations/rewards</a:t>
                </a: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pPr>
                  <a:lnSpc>
                    <a:spcPct val="150000"/>
                  </a:lnSpc>
                </a:pPr>
                <a:r>
                  <a:rPr lang="en-US" sz="2400" dirty="0">
                    <a:solidFill>
                      <a:srgbClr val="00B0F0"/>
                    </a:solidFill>
                    <a:latin typeface="Microsoft New Tai Lue" panose="020B0502040204020203" pitchFamily="34" charset="0"/>
                    <a:ea typeface="Microsoft JhengHei" panose="020B0604030504040204" pitchFamily="34" charset="-120"/>
                    <a:cs typeface="Microsoft New Tai Lue" panose="020B0502040204020203" pitchFamily="34" charset="0"/>
                  </a:rPr>
                  <a:t>State </a:t>
                </a:r>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is the information used to determine what happens next</a:t>
                </a:r>
              </a:p>
              <a:p>
                <a:pPr algn="ctr">
                  <a:lnSpc>
                    <a:spcPct val="150000"/>
                  </a:lnSpc>
                </a:pPr>
                <a14:m>
                  <m:oMathPara xmlns:m="http://schemas.openxmlformats.org/officeDocument/2006/math">
                    <m:oMathParaPr>
                      <m:jc m:val="centerGroup"/>
                    </m:oMathParaPr>
                    <m:oMath xmlns:m="http://schemas.openxmlformats.org/officeDocument/2006/math">
                      <m:sSub>
                        <m:sSubPr>
                          <m:ctrlPr>
                            <a:rPr lang="en-US" sz="2400" i="1" smtClean="0">
                              <a:solidFill>
                                <a:srgbClr val="00B0F0"/>
                              </a:solidFill>
                              <a:latin typeface="Cambria Math" panose="02040503050406030204" pitchFamily="18" charset="0"/>
                              <a:ea typeface="Microsoft JhengHei" panose="020B0604030504040204" pitchFamily="34" charset="-120"/>
                              <a:cs typeface="Microsoft New Tai Lue" panose="020B0502040204020203" pitchFamily="34" charset="0"/>
                            </a:rPr>
                          </m:ctrlPr>
                        </m:sSubPr>
                        <m:e>
                          <m:r>
                            <a:rPr lang="en-US" sz="2400" b="0" i="1" smtClean="0">
                              <a:solidFill>
                                <a:srgbClr val="00B0F0"/>
                              </a:solidFill>
                              <a:latin typeface="Cambria Math" panose="02040503050406030204" pitchFamily="18" charset="0"/>
                              <a:ea typeface="Microsoft JhengHei" panose="020B0604030504040204" pitchFamily="34" charset="-120"/>
                              <a:cs typeface="Microsoft New Tai Lue" panose="020B0502040204020203" pitchFamily="34" charset="0"/>
                            </a:rPr>
                            <m:t>𝑆</m:t>
                          </m:r>
                        </m:e>
                        <m:sub>
                          <m:r>
                            <a:rPr lang="en-US" sz="2400" b="0" i="1" smtClean="0">
                              <a:solidFill>
                                <a:srgbClr val="00B0F0"/>
                              </a:solidFill>
                              <a:latin typeface="Cambria Math" panose="02040503050406030204" pitchFamily="18" charset="0"/>
                              <a:ea typeface="Microsoft JhengHei" panose="020B0604030504040204" pitchFamily="34" charset="-120"/>
                              <a:cs typeface="Microsoft New Tai Lue" panose="020B0502040204020203" pitchFamily="34" charset="0"/>
                            </a:rPr>
                            <m:t>𝑡</m:t>
                          </m:r>
                        </m:sub>
                      </m:sSub>
                      <m:r>
                        <a:rPr lang="en-US" sz="2400" b="0" i="1" smtClean="0">
                          <a:solidFill>
                            <a:srgbClr val="00B0F0"/>
                          </a:solidFill>
                          <a:latin typeface="Cambria Math" panose="02040503050406030204" pitchFamily="18" charset="0"/>
                          <a:ea typeface="Microsoft JhengHei" panose="020B0604030504040204" pitchFamily="34" charset="-120"/>
                          <a:cs typeface="Microsoft New Tai Lue" panose="020B0502040204020203" pitchFamily="34" charset="0"/>
                        </a:rPr>
                        <m:t>=</m:t>
                      </m:r>
                      <m:r>
                        <a:rPr lang="en-US" sz="2400" b="0" i="1" smtClean="0">
                          <a:solidFill>
                            <a:srgbClr val="00B0F0"/>
                          </a:solidFill>
                          <a:latin typeface="Cambria Math" panose="02040503050406030204" pitchFamily="18" charset="0"/>
                          <a:ea typeface="Microsoft JhengHei" panose="020B0604030504040204" pitchFamily="34" charset="-120"/>
                          <a:cs typeface="Microsoft New Tai Lue" panose="020B0502040204020203" pitchFamily="34" charset="0"/>
                        </a:rPr>
                        <m:t>𝑓</m:t>
                      </m:r>
                      <m:r>
                        <a:rPr lang="en-US" sz="2400" b="0" i="1" smtClean="0">
                          <a:solidFill>
                            <a:srgbClr val="00B0F0"/>
                          </a:solidFill>
                          <a:latin typeface="Cambria Math" panose="02040503050406030204" pitchFamily="18" charset="0"/>
                          <a:ea typeface="Microsoft JhengHei" panose="020B0604030504040204" pitchFamily="34" charset="-120"/>
                          <a:cs typeface="Microsoft New Tai Lue" panose="020B0502040204020203" pitchFamily="34" charset="0"/>
                        </a:rPr>
                        <m:t>(</m:t>
                      </m:r>
                      <m:sSub>
                        <m:sSubPr>
                          <m:ctrlPr>
                            <a:rPr lang="en-US" sz="2400" b="0" i="1" smtClean="0">
                              <a:solidFill>
                                <a:srgbClr val="00B0F0"/>
                              </a:solidFill>
                              <a:latin typeface="Cambria Math" panose="02040503050406030204" pitchFamily="18" charset="0"/>
                              <a:ea typeface="Microsoft JhengHei" panose="020B0604030504040204" pitchFamily="34" charset="-120"/>
                              <a:cs typeface="Microsoft New Tai Lue" panose="020B0502040204020203" pitchFamily="34" charset="0"/>
                            </a:rPr>
                          </m:ctrlPr>
                        </m:sSubPr>
                        <m:e>
                          <m:r>
                            <a:rPr lang="en-US" sz="2400" b="0" i="1" smtClean="0">
                              <a:solidFill>
                                <a:srgbClr val="00B0F0"/>
                              </a:solidFill>
                              <a:latin typeface="Cambria Math" panose="02040503050406030204" pitchFamily="18" charset="0"/>
                              <a:ea typeface="Microsoft JhengHei" panose="020B0604030504040204" pitchFamily="34" charset="-120"/>
                              <a:cs typeface="Microsoft New Tai Lue" panose="020B0502040204020203" pitchFamily="34" charset="0"/>
                            </a:rPr>
                            <m:t>𝐻</m:t>
                          </m:r>
                        </m:e>
                        <m:sub>
                          <m:r>
                            <a:rPr lang="en-US" sz="2400" b="0" i="1" smtClean="0">
                              <a:solidFill>
                                <a:srgbClr val="00B0F0"/>
                              </a:solidFill>
                              <a:latin typeface="Cambria Math" panose="02040503050406030204" pitchFamily="18" charset="0"/>
                              <a:ea typeface="Microsoft JhengHei" panose="020B0604030504040204" pitchFamily="34" charset="-120"/>
                              <a:cs typeface="Microsoft New Tai Lue" panose="020B0502040204020203" pitchFamily="34" charset="0"/>
                            </a:rPr>
                            <m:t>𝑡</m:t>
                          </m:r>
                        </m:sub>
                      </m:sSub>
                      <m:r>
                        <a:rPr lang="en-US" sz="2400" b="0" i="1" smtClean="0">
                          <a:solidFill>
                            <a:srgbClr val="00B0F0"/>
                          </a:solidFill>
                          <a:latin typeface="Cambria Math" panose="02040503050406030204" pitchFamily="18" charset="0"/>
                          <a:ea typeface="Microsoft JhengHei" panose="020B0604030504040204" pitchFamily="34" charset="-120"/>
                          <a:cs typeface="Microsoft New Tai Lue" panose="020B0502040204020203" pitchFamily="34" charset="0"/>
                        </a:rPr>
                        <m:t>)</m:t>
                      </m:r>
                    </m:oMath>
                  </m:oMathPara>
                </a14:m>
                <a:endParaRPr lang="en-US" sz="2400" dirty="0">
                  <a:solidFill>
                    <a:srgbClr val="00B0F0"/>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p:txBody>
          </p:sp>
        </mc:Choice>
        <mc:Fallback>
          <p:sp>
            <p:nvSpPr>
              <p:cNvPr id="5" name="TextBox 4">
                <a:extLst>
                  <a:ext uri="{FF2B5EF4-FFF2-40B4-BE49-F238E27FC236}">
                    <a16:creationId xmlns:a16="http://schemas.microsoft.com/office/drawing/2014/main" id="{88BA9014-BE96-B144-A8D8-6604FAD69085}"/>
                  </a:ext>
                </a:extLst>
              </p:cNvPr>
              <p:cNvSpPr txBox="1">
                <a:spLocks noRot="1" noChangeAspect="1" noMove="1" noResize="1" noEditPoints="1" noAdjustHandles="1" noChangeArrowheads="1" noChangeShapeType="1" noTextEdit="1"/>
              </p:cNvSpPr>
              <p:nvPr/>
            </p:nvSpPr>
            <p:spPr>
              <a:xfrm>
                <a:off x="1584124" y="1144991"/>
                <a:ext cx="9817100" cy="6370975"/>
              </a:xfrm>
              <a:prstGeom prst="rect">
                <a:avLst/>
              </a:prstGeom>
              <a:blipFill>
                <a:blip r:embed="rId2"/>
                <a:stretch>
                  <a:fillRect l="-904" t="-596"/>
                </a:stretch>
              </a:blipFill>
            </p:spPr>
            <p:txBody>
              <a:bodyPr/>
              <a:lstStyle/>
              <a:p>
                <a:r>
                  <a:rPr lang="en-US">
                    <a:noFill/>
                  </a:rPr>
                  <a:t> </a:t>
                </a:r>
              </a:p>
            </p:txBody>
          </p:sp>
        </mc:Fallback>
      </mc:AlternateContent>
    </p:spTree>
    <p:extLst>
      <p:ext uri="{BB962C8B-B14F-4D97-AF65-F5344CB8AC3E}">
        <p14:creationId xmlns:p14="http://schemas.microsoft.com/office/powerpoint/2010/main" val="3240886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9CA41F-C95D-FE48-8FFB-2A006F613B98}"/>
              </a:ext>
            </a:extLst>
          </p:cNvPr>
          <p:cNvPicPr>
            <a:picLocks noChangeAspect="1"/>
          </p:cNvPicPr>
          <p:nvPr/>
        </p:nvPicPr>
        <p:blipFill>
          <a:blip r:embed="rId2"/>
          <a:stretch>
            <a:fillRect/>
          </a:stretch>
        </p:blipFill>
        <p:spPr>
          <a:xfrm>
            <a:off x="486138" y="1354238"/>
            <a:ext cx="4884516" cy="5256877"/>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DBD7358-2F6B-324A-BF39-0FD9135374A2}"/>
                  </a:ext>
                </a:extLst>
              </p:cNvPr>
              <p:cNvSpPr txBox="1"/>
              <p:nvPr/>
            </p:nvSpPr>
            <p:spPr>
              <a:xfrm>
                <a:off x="5694745" y="1354238"/>
                <a:ext cx="6192456" cy="4893647"/>
              </a:xfrm>
              <a:prstGeom prst="rect">
                <a:avLst/>
              </a:prstGeom>
              <a:noFill/>
            </p:spPr>
            <p:txBody>
              <a:bodyPr wrap="square" rtlCol="0">
                <a:spAutoFit/>
              </a:bodyPr>
              <a:lstStyle/>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The </a:t>
                </a:r>
                <a:r>
                  <a:rPr lang="en-US" sz="2400" dirty="0">
                    <a:solidFill>
                      <a:srgbClr val="00B0F0"/>
                    </a:solidFill>
                    <a:latin typeface="Microsoft New Tai Lue" panose="020B0502040204020203" pitchFamily="34" charset="0"/>
                    <a:ea typeface="Microsoft JhengHei" panose="020B0604030504040204" pitchFamily="34" charset="-120"/>
                    <a:cs typeface="Microsoft New Tai Lue" panose="020B0502040204020203" pitchFamily="34" charset="0"/>
                  </a:rPr>
                  <a:t>environment state </a:t>
                </a:r>
                <a14:m>
                  <m:oMath xmlns:m="http://schemas.openxmlformats.org/officeDocument/2006/math">
                    <m:sSubSup>
                      <m:sSubSupPr>
                        <m:ctrlPr>
                          <a:rPr lang="en-US" sz="2400" i="1" smtClean="0">
                            <a:solidFill>
                              <a:srgbClr val="00B0F0"/>
                            </a:solidFill>
                            <a:latin typeface="Cambria Math" panose="02040503050406030204" pitchFamily="18" charset="0"/>
                            <a:ea typeface="Microsoft JhengHei" panose="020B0604030504040204" pitchFamily="34" charset="-120"/>
                          </a:rPr>
                        </m:ctrlPr>
                      </m:sSubSupPr>
                      <m:e>
                        <m:r>
                          <a:rPr lang="en-US" sz="2400" b="0" i="1" smtClean="0">
                            <a:solidFill>
                              <a:srgbClr val="00B0F0"/>
                            </a:solidFill>
                            <a:latin typeface="Cambria Math" panose="02040503050406030204" pitchFamily="18" charset="0"/>
                            <a:ea typeface="Microsoft JhengHei" panose="020B0604030504040204" pitchFamily="34" charset="-120"/>
                          </a:rPr>
                          <m:t>𝑆</m:t>
                        </m:r>
                      </m:e>
                      <m:sub>
                        <m:r>
                          <a:rPr lang="en-US" sz="2400" b="0" i="1" smtClean="0">
                            <a:solidFill>
                              <a:srgbClr val="00B0F0"/>
                            </a:solidFill>
                            <a:latin typeface="Cambria Math" panose="02040503050406030204" pitchFamily="18" charset="0"/>
                            <a:ea typeface="Microsoft JhengHei" panose="020B0604030504040204" pitchFamily="34" charset="-120"/>
                          </a:rPr>
                          <m:t>𝑡</m:t>
                        </m:r>
                      </m:sub>
                      <m:sup>
                        <m:r>
                          <a:rPr lang="en-US" sz="2400" b="0" i="1" smtClean="0">
                            <a:solidFill>
                              <a:srgbClr val="00B0F0"/>
                            </a:solidFill>
                            <a:latin typeface="Cambria Math" panose="02040503050406030204" pitchFamily="18" charset="0"/>
                            <a:ea typeface="Microsoft JhengHei" panose="020B0604030504040204" pitchFamily="34" charset="-120"/>
                          </a:rPr>
                          <m:t>𝑒</m:t>
                        </m:r>
                      </m:sup>
                    </m:sSubSup>
                  </m:oMath>
                </a14:m>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is the environment’s private representation</a:t>
                </a: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Whatever data the environment uses to pick the next observation/reward</a:t>
                </a: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The environment state is not usually visible to the agent </a:t>
                </a: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Even if </a:t>
                </a:r>
                <a14:m>
                  <m:oMath xmlns:m="http://schemas.openxmlformats.org/officeDocument/2006/math">
                    <m:sSubSup>
                      <m:sSubSupPr>
                        <m:ctrlPr>
                          <a:rPr lang="en-US" sz="2400" i="1">
                            <a:solidFill>
                              <a:srgbClr val="00B0F0"/>
                            </a:solidFill>
                            <a:latin typeface="Cambria Math" panose="02040503050406030204" pitchFamily="18" charset="0"/>
                            <a:ea typeface="Microsoft JhengHei" panose="020B0604030504040204" pitchFamily="34" charset="-120"/>
                          </a:rPr>
                        </m:ctrlPr>
                      </m:sSubSupPr>
                      <m:e>
                        <m:r>
                          <a:rPr lang="en-US" sz="2400" i="1">
                            <a:solidFill>
                              <a:srgbClr val="00B0F0"/>
                            </a:solidFill>
                            <a:latin typeface="Cambria Math" panose="02040503050406030204" pitchFamily="18" charset="0"/>
                            <a:ea typeface="Microsoft JhengHei" panose="020B0604030504040204" pitchFamily="34" charset="-120"/>
                          </a:rPr>
                          <m:t>𝑆</m:t>
                        </m:r>
                      </m:e>
                      <m:sub>
                        <m:r>
                          <a:rPr lang="en-US" sz="2400" i="1">
                            <a:solidFill>
                              <a:srgbClr val="00B0F0"/>
                            </a:solidFill>
                            <a:latin typeface="Cambria Math" panose="02040503050406030204" pitchFamily="18" charset="0"/>
                            <a:ea typeface="Microsoft JhengHei" panose="020B0604030504040204" pitchFamily="34" charset="-120"/>
                          </a:rPr>
                          <m:t>𝑡</m:t>
                        </m:r>
                      </m:sub>
                      <m:sup>
                        <m:r>
                          <a:rPr lang="en-US" sz="2400" i="1">
                            <a:solidFill>
                              <a:srgbClr val="00B0F0"/>
                            </a:solidFill>
                            <a:latin typeface="Cambria Math" panose="02040503050406030204" pitchFamily="18" charset="0"/>
                            <a:ea typeface="Microsoft JhengHei" panose="020B0604030504040204" pitchFamily="34" charset="-120"/>
                          </a:rPr>
                          <m:t>𝑒</m:t>
                        </m:r>
                      </m:sup>
                    </m:sSubSup>
                  </m:oMath>
                </a14:m>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is visible, it may contain irrelevant information</a:t>
                </a: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a:t>
                </a: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p:txBody>
          </p:sp>
        </mc:Choice>
        <mc:Fallback>
          <p:sp>
            <p:nvSpPr>
              <p:cNvPr id="3" name="TextBox 2">
                <a:extLst>
                  <a:ext uri="{FF2B5EF4-FFF2-40B4-BE49-F238E27FC236}">
                    <a16:creationId xmlns:a16="http://schemas.microsoft.com/office/drawing/2014/main" id="{9DBD7358-2F6B-324A-BF39-0FD9135374A2}"/>
                  </a:ext>
                </a:extLst>
              </p:cNvPr>
              <p:cNvSpPr txBox="1">
                <a:spLocks noRot="1" noChangeAspect="1" noMove="1" noResize="1" noEditPoints="1" noAdjustHandles="1" noChangeArrowheads="1" noChangeShapeType="1" noTextEdit="1"/>
              </p:cNvSpPr>
              <p:nvPr/>
            </p:nvSpPr>
            <p:spPr>
              <a:xfrm>
                <a:off x="5694745" y="1354238"/>
                <a:ext cx="6192456" cy="4893647"/>
              </a:xfrm>
              <a:prstGeom prst="rect">
                <a:avLst/>
              </a:prstGeom>
              <a:blipFill>
                <a:blip r:embed="rId3"/>
                <a:stretch>
                  <a:fillRect l="-1431" t="-777" r="-184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C27B2AB-63C8-E94F-A880-C68937BC06D0}"/>
              </a:ext>
            </a:extLst>
          </p:cNvPr>
          <p:cNvSpPr txBox="1"/>
          <p:nvPr/>
        </p:nvSpPr>
        <p:spPr>
          <a:xfrm>
            <a:off x="720524" y="332932"/>
            <a:ext cx="10680700" cy="707886"/>
          </a:xfrm>
          <a:prstGeom prst="rect">
            <a:avLst/>
          </a:prstGeom>
          <a:noFill/>
        </p:spPr>
        <p:txBody>
          <a:bodyPr wrap="square" rtlCol="0">
            <a:spAutoFit/>
          </a:bodyPr>
          <a:lstStyle/>
          <a:p>
            <a:pPr algn="ctr"/>
            <a:r>
              <a:rPr lang="en-US" sz="4000" dirty="0">
                <a:solidFill>
                  <a:schemeClr val="bg1"/>
                </a:solidFill>
                <a:latin typeface="Microsoft JhengHei" panose="020B0604030504040204" pitchFamily="34" charset="-120"/>
                <a:ea typeface="Microsoft JhengHei" panose="020B0604030504040204" pitchFamily="34" charset="-120"/>
              </a:rPr>
              <a:t>Environment State</a:t>
            </a:r>
          </a:p>
        </p:txBody>
      </p:sp>
      <p:sp>
        <p:nvSpPr>
          <p:cNvPr id="5" name="Donut 4">
            <a:extLst>
              <a:ext uri="{FF2B5EF4-FFF2-40B4-BE49-F238E27FC236}">
                <a16:creationId xmlns:a16="http://schemas.microsoft.com/office/drawing/2014/main" id="{7D9D81B0-33AB-5145-8E87-2CD4EF9E0DC0}"/>
              </a:ext>
            </a:extLst>
          </p:cNvPr>
          <p:cNvSpPr/>
          <p:nvPr/>
        </p:nvSpPr>
        <p:spPr>
          <a:xfrm>
            <a:off x="2019783" y="4502553"/>
            <a:ext cx="1817225" cy="1909822"/>
          </a:xfrm>
          <a:prstGeom prst="donu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28411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9CA41F-C95D-FE48-8FFB-2A006F613B98}"/>
              </a:ext>
            </a:extLst>
          </p:cNvPr>
          <p:cNvPicPr>
            <a:picLocks noChangeAspect="1"/>
          </p:cNvPicPr>
          <p:nvPr/>
        </p:nvPicPr>
        <p:blipFill>
          <a:blip r:embed="rId2"/>
          <a:stretch>
            <a:fillRect/>
          </a:stretch>
        </p:blipFill>
        <p:spPr>
          <a:xfrm>
            <a:off x="486138" y="1354238"/>
            <a:ext cx="4884516" cy="5256877"/>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DBD7358-2F6B-324A-BF39-0FD9135374A2}"/>
                  </a:ext>
                </a:extLst>
              </p:cNvPr>
              <p:cNvSpPr txBox="1"/>
              <p:nvPr/>
            </p:nvSpPr>
            <p:spPr>
              <a:xfrm>
                <a:off x="5694745" y="1354238"/>
                <a:ext cx="6192456" cy="3416320"/>
              </a:xfrm>
              <a:prstGeom prst="rect">
                <a:avLst/>
              </a:prstGeom>
              <a:noFill/>
            </p:spPr>
            <p:txBody>
              <a:bodyPr wrap="square" rtlCol="0">
                <a:spAutoFit/>
              </a:bodyPr>
              <a:lstStyle/>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The </a:t>
                </a:r>
                <a:r>
                  <a:rPr lang="en-US" sz="2400" dirty="0">
                    <a:solidFill>
                      <a:srgbClr val="00B0F0"/>
                    </a:solidFill>
                    <a:latin typeface="Microsoft New Tai Lue" panose="020B0502040204020203" pitchFamily="34" charset="0"/>
                    <a:ea typeface="Microsoft JhengHei" panose="020B0604030504040204" pitchFamily="34" charset="-120"/>
                    <a:cs typeface="Microsoft New Tai Lue" panose="020B0502040204020203" pitchFamily="34" charset="0"/>
                  </a:rPr>
                  <a:t>agent state </a:t>
                </a:r>
                <a14:m>
                  <m:oMath xmlns:m="http://schemas.openxmlformats.org/officeDocument/2006/math">
                    <m:sSubSup>
                      <m:sSubSupPr>
                        <m:ctrlPr>
                          <a:rPr lang="en-US" sz="2400" i="1" smtClean="0">
                            <a:solidFill>
                              <a:srgbClr val="00B0F0"/>
                            </a:solidFill>
                            <a:latin typeface="Cambria Math" panose="02040503050406030204" pitchFamily="18" charset="0"/>
                            <a:ea typeface="Microsoft JhengHei" panose="020B0604030504040204" pitchFamily="34" charset="-120"/>
                          </a:rPr>
                        </m:ctrlPr>
                      </m:sSubSupPr>
                      <m:e>
                        <m:r>
                          <a:rPr lang="en-US" sz="2400" b="0" i="1" smtClean="0">
                            <a:solidFill>
                              <a:srgbClr val="00B0F0"/>
                            </a:solidFill>
                            <a:latin typeface="Cambria Math" panose="02040503050406030204" pitchFamily="18" charset="0"/>
                            <a:ea typeface="Microsoft JhengHei" panose="020B0604030504040204" pitchFamily="34" charset="-120"/>
                          </a:rPr>
                          <m:t>𝑆</m:t>
                        </m:r>
                      </m:e>
                      <m:sub>
                        <m:r>
                          <a:rPr lang="en-US" sz="2400" b="0" i="1" smtClean="0">
                            <a:solidFill>
                              <a:srgbClr val="00B0F0"/>
                            </a:solidFill>
                            <a:latin typeface="Cambria Math" panose="02040503050406030204" pitchFamily="18" charset="0"/>
                            <a:ea typeface="Microsoft JhengHei" panose="020B0604030504040204" pitchFamily="34" charset="-120"/>
                          </a:rPr>
                          <m:t>𝑡</m:t>
                        </m:r>
                      </m:sub>
                      <m:sup>
                        <m:r>
                          <a:rPr lang="en-US" sz="2400" b="0" i="1" smtClean="0">
                            <a:solidFill>
                              <a:srgbClr val="00B0F0"/>
                            </a:solidFill>
                            <a:latin typeface="Cambria Math" panose="02040503050406030204" pitchFamily="18" charset="0"/>
                            <a:ea typeface="Microsoft JhengHei" panose="020B0604030504040204" pitchFamily="34" charset="-120"/>
                          </a:rPr>
                          <m:t>𝑎</m:t>
                        </m:r>
                      </m:sup>
                    </m:sSubSup>
                  </m:oMath>
                </a14:m>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is the agent’s internal representation</a:t>
                </a: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Whatever information the agent uses to pick the next action</a:t>
                </a: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It can be any function of history</a:t>
                </a: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a:t>
                </a:r>
              </a:p>
              <a:p>
                <a:pPr algn="ctr"/>
                <a14:m>
                  <m:oMath xmlns:m="http://schemas.openxmlformats.org/officeDocument/2006/math">
                    <m:sSubSup>
                      <m:sSubSupPr>
                        <m:ctrlPr>
                          <a:rPr lang="en-US" sz="2400" i="1">
                            <a:solidFill>
                              <a:srgbClr val="00B0F0"/>
                            </a:solidFill>
                            <a:latin typeface="Cambria Math" panose="02040503050406030204" pitchFamily="18" charset="0"/>
                            <a:ea typeface="Microsoft JhengHei" panose="020B0604030504040204" pitchFamily="34" charset="-120"/>
                          </a:rPr>
                        </m:ctrlPr>
                      </m:sSubSupPr>
                      <m:e>
                        <m:r>
                          <a:rPr lang="en-US" sz="2400" i="1">
                            <a:solidFill>
                              <a:srgbClr val="00B0F0"/>
                            </a:solidFill>
                            <a:latin typeface="Cambria Math" panose="02040503050406030204" pitchFamily="18" charset="0"/>
                            <a:ea typeface="Microsoft JhengHei" panose="020B0604030504040204" pitchFamily="34" charset="-120"/>
                          </a:rPr>
                          <m:t>𝑆</m:t>
                        </m:r>
                      </m:e>
                      <m:sub>
                        <m:r>
                          <a:rPr lang="en-US" sz="2400" i="1">
                            <a:solidFill>
                              <a:srgbClr val="00B0F0"/>
                            </a:solidFill>
                            <a:latin typeface="Cambria Math" panose="02040503050406030204" pitchFamily="18" charset="0"/>
                            <a:ea typeface="Microsoft JhengHei" panose="020B0604030504040204" pitchFamily="34" charset="-120"/>
                          </a:rPr>
                          <m:t>𝑡</m:t>
                        </m:r>
                      </m:sub>
                      <m:sup>
                        <m:r>
                          <a:rPr lang="en-US" sz="2400" i="1">
                            <a:solidFill>
                              <a:srgbClr val="00B0F0"/>
                            </a:solidFill>
                            <a:latin typeface="Cambria Math" panose="02040503050406030204" pitchFamily="18" charset="0"/>
                            <a:ea typeface="Microsoft JhengHei" panose="020B0604030504040204" pitchFamily="34" charset="-120"/>
                          </a:rPr>
                          <m:t>𝑎</m:t>
                        </m:r>
                      </m:sup>
                    </m:sSubSup>
                    <m:r>
                      <a:rPr lang="en-US" sz="2400" b="0" i="1" smtClean="0">
                        <a:solidFill>
                          <a:srgbClr val="00B0F0"/>
                        </a:solidFill>
                        <a:latin typeface="Cambria Math" panose="02040503050406030204" pitchFamily="18" charset="0"/>
                        <a:ea typeface="Microsoft JhengHei" panose="020B0604030504040204" pitchFamily="34" charset="-120"/>
                      </a:rPr>
                      <m:t>=</m:t>
                    </m:r>
                    <m:r>
                      <a:rPr lang="en-US" sz="2400" b="0" i="1" smtClean="0">
                        <a:solidFill>
                          <a:srgbClr val="00B0F0"/>
                        </a:solidFill>
                        <a:latin typeface="Cambria Math" panose="02040503050406030204" pitchFamily="18" charset="0"/>
                        <a:ea typeface="Microsoft JhengHei" panose="020B0604030504040204" pitchFamily="34" charset="-120"/>
                      </a:rPr>
                      <m:t>𝑓</m:t>
                    </m:r>
                    <m:r>
                      <a:rPr lang="en-US" sz="2400" b="0" i="1" smtClean="0">
                        <a:solidFill>
                          <a:srgbClr val="00B0F0"/>
                        </a:solidFill>
                        <a:latin typeface="Cambria Math" panose="02040503050406030204" pitchFamily="18" charset="0"/>
                        <a:ea typeface="Microsoft JhengHei" panose="020B0604030504040204" pitchFamily="34" charset="-120"/>
                      </a:rPr>
                      <m:t>(</m:t>
                    </m:r>
                    <m:sSub>
                      <m:sSubPr>
                        <m:ctrlPr>
                          <a:rPr lang="en-US" sz="2400" b="0" i="1" smtClean="0">
                            <a:solidFill>
                              <a:srgbClr val="00B0F0"/>
                            </a:solidFill>
                            <a:latin typeface="Cambria Math" panose="02040503050406030204" pitchFamily="18" charset="0"/>
                            <a:ea typeface="Microsoft JhengHei" panose="020B0604030504040204" pitchFamily="34" charset="-120"/>
                          </a:rPr>
                        </m:ctrlPr>
                      </m:sSubPr>
                      <m:e>
                        <m:r>
                          <a:rPr lang="en-US" sz="2400" b="0" i="1" smtClean="0">
                            <a:solidFill>
                              <a:srgbClr val="00B0F0"/>
                            </a:solidFill>
                            <a:latin typeface="Cambria Math" panose="02040503050406030204" pitchFamily="18" charset="0"/>
                            <a:ea typeface="Microsoft JhengHei" panose="020B0604030504040204" pitchFamily="34" charset="-120"/>
                          </a:rPr>
                          <m:t>𝐻</m:t>
                        </m:r>
                      </m:e>
                      <m:sub>
                        <m:r>
                          <a:rPr lang="en-US" sz="2400" b="0" i="1" smtClean="0">
                            <a:solidFill>
                              <a:srgbClr val="00B0F0"/>
                            </a:solidFill>
                            <a:latin typeface="Cambria Math" panose="02040503050406030204" pitchFamily="18" charset="0"/>
                            <a:ea typeface="Microsoft JhengHei" panose="020B0604030504040204" pitchFamily="34" charset="-120"/>
                          </a:rPr>
                          <m:t>𝑡</m:t>
                        </m:r>
                      </m:sub>
                    </m:sSub>
                    <m:r>
                      <a:rPr lang="en-US" sz="2400" b="0" i="1" smtClean="0">
                        <a:solidFill>
                          <a:srgbClr val="00B0F0"/>
                        </a:solidFill>
                        <a:latin typeface="Cambria Math" panose="02040503050406030204" pitchFamily="18" charset="0"/>
                        <a:ea typeface="Microsoft JhengHei" panose="020B0604030504040204" pitchFamily="34" charset="-120"/>
                      </a:rPr>
                      <m:t>)</m:t>
                    </m:r>
                  </m:oMath>
                </a14:m>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a:t>
                </a:r>
              </a:p>
            </p:txBody>
          </p:sp>
        </mc:Choice>
        <mc:Fallback>
          <p:sp>
            <p:nvSpPr>
              <p:cNvPr id="3" name="TextBox 2">
                <a:extLst>
                  <a:ext uri="{FF2B5EF4-FFF2-40B4-BE49-F238E27FC236}">
                    <a16:creationId xmlns:a16="http://schemas.microsoft.com/office/drawing/2014/main" id="{9DBD7358-2F6B-324A-BF39-0FD9135374A2}"/>
                  </a:ext>
                </a:extLst>
              </p:cNvPr>
              <p:cNvSpPr txBox="1">
                <a:spLocks noRot="1" noChangeAspect="1" noMove="1" noResize="1" noEditPoints="1" noAdjustHandles="1" noChangeArrowheads="1" noChangeShapeType="1" noTextEdit="1"/>
              </p:cNvSpPr>
              <p:nvPr/>
            </p:nvSpPr>
            <p:spPr>
              <a:xfrm>
                <a:off x="5694745" y="1354238"/>
                <a:ext cx="6192456" cy="3416320"/>
              </a:xfrm>
              <a:prstGeom prst="rect">
                <a:avLst/>
              </a:prstGeom>
              <a:blipFill>
                <a:blip r:embed="rId3"/>
                <a:stretch>
                  <a:fillRect l="-1431" t="-1111" r="-2454" b="-37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C27B2AB-63C8-E94F-A880-C68937BC06D0}"/>
              </a:ext>
            </a:extLst>
          </p:cNvPr>
          <p:cNvSpPr txBox="1"/>
          <p:nvPr/>
        </p:nvSpPr>
        <p:spPr>
          <a:xfrm>
            <a:off x="720524" y="332932"/>
            <a:ext cx="10680700" cy="707886"/>
          </a:xfrm>
          <a:prstGeom prst="rect">
            <a:avLst/>
          </a:prstGeom>
          <a:noFill/>
        </p:spPr>
        <p:txBody>
          <a:bodyPr wrap="square" rtlCol="0">
            <a:spAutoFit/>
          </a:bodyPr>
          <a:lstStyle/>
          <a:p>
            <a:pPr algn="ctr"/>
            <a:r>
              <a:rPr lang="en-US" sz="4000" dirty="0">
                <a:solidFill>
                  <a:schemeClr val="bg1"/>
                </a:solidFill>
                <a:latin typeface="Microsoft JhengHei" panose="020B0604030504040204" pitchFamily="34" charset="-120"/>
                <a:ea typeface="Microsoft JhengHei" panose="020B0604030504040204" pitchFamily="34" charset="-120"/>
              </a:rPr>
              <a:t>Agent State</a:t>
            </a:r>
          </a:p>
        </p:txBody>
      </p:sp>
      <p:sp>
        <p:nvSpPr>
          <p:cNvPr id="5" name="Donut 4">
            <a:extLst>
              <a:ext uri="{FF2B5EF4-FFF2-40B4-BE49-F238E27FC236}">
                <a16:creationId xmlns:a16="http://schemas.microsoft.com/office/drawing/2014/main" id="{7D9D81B0-33AB-5145-8E87-2CD4EF9E0DC0}"/>
              </a:ext>
            </a:extLst>
          </p:cNvPr>
          <p:cNvSpPr/>
          <p:nvPr/>
        </p:nvSpPr>
        <p:spPr>
          <a:xfrm>
            <a:off x="1915611" y="1354238"/>
            <a:ext cx="1817225" cy="1909822"/>
          </a:xfrm>
          <a:prstGeom prst="donu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611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61F481-9FF8-A048-A3E5-C47157BCD8F3}"/>
              </a:ext>
            </a:extLst>
          </p:cNvPr>
          <p:cNvSpPr txBox="1"/>
          <p:nvPr/>
        </p:nvSpPr>
        <p:spPr>
          <a:xfrm>
            <a:off x="789972" y="587574"/>
            <a:ext cx="10680700" cy="707886"/>
          </a:xfrm>
          <a:prstGeom prst="rect">
            <a:avLst/>
          </a:prstGeom>
          <a:noFill/>
        </p:spPr>
        <p:txBody>
          <a:bodyPr wrap="square" rtlCol="0">
            <a:spAutoFit/>
          </a:bodyPr>
          <a:lstStyle/>
          <a:p>
            <a:pPr algn="ctr"/>
            <a:r>
              <a:rPr lang="en-US" sz="4000" dirty="0">
                <a:solidFill>
                  <a:schemeClr val="bg1"/>
                </a:solidFill>
                <a:latin typeface="Microsoft JhengHei" panose="020B0604030504040204" pitchFamily="34" charset="-120"/>
                <a:ea typeface="Microsoft JhengHei" panose="020B0604030504040204" pitchFamily="34" charset="-120"/>
              </a:rPr>
              <a:t>Information State</a:t>
            </a:r>
          </a:p>
        </p:txBody>
      </p:sp>
      <p:sp>
        <p:nvSpPr>
          <p:cNvPr id="3" name="TextBox 2">
            <a:extLst>
              <a:ext uri="{FF2B5EF4-FFF2-40B4-BE49-F238E27FC236}">
                <a16:creationId xmlns:a16="http://schemas.microsoft.com/office/drawing/2014/main" id="{6FFE7F84-1F2E-B149-AC18-E0D9B5516A0D}"/>
              </a:ext>
            </a:extLst>
          </p:cNvPr>
          <p:cNvSpPr txBox="1"/>
          <p:nvPr/>
        </p:nvSpPr>
        <p:spPr>
          <a:xfrm>
            <a:off x="833377" y="1620456"/>
            <a:ext cx="10509813" cy="830997"/>
          </a:xfrm>
          <a:prstGeom prst="rect">
            <a:avLst/>
          </a:prstGeom>
          <a:noFill/>
        </p:spPr>
        <p:txBody>
          <a:bodyPr wrap="square" rtlCol="0">
            <a:spAutoFit/>
          </a:bodyPr>
          <a:lstStyle/>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An </a:t>
            </a:r>
            <a:r>
              <a:rPr lang="en-US" sz="2400" dirty="0">
                <a:solidFill>
                  <a:srgbClr val="00B0F0"/>
                </a:solidFill>
                <a:latin typeface="Microsoft New Tai Lue" panose="020B0502040204020203" pitchFamily="34" charset="0"/>
                <a:ea typeface="Microsoft JhengHei" panose="020B0604030504040204" pitchFamily="34" charset="-120"/>
                <a:cs typeface="Microsoft New Tai Lue" panose="020B0502040204020203" pitchFamily="34" charset="0"/>
              </a:rPr>
              <a:t>information state </a:t>
            </a:r>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(A.K.A. </a:t>
            </a:r>
            <a:r>
              <a:rPr lang="en-US" sz="2400" dirty="0">
                <a:solidFill>
                  <a:srgbClr val="00B0F0"/>
                </a:solidFill>
                <a:latin typeface="Microsoft New Tai Lue" panose="020B0502040204020203" pitchFamily="34" charset="0"/>
                <a:ea typeface="Microsoft JhengHei" panose="020B0604030504040204" pitchFamily="34" charset="-120"/>
                <a:cs typeface="Microsoft New Tai Lue" panose="020B0502040204020203" pitchFamily="34" charset="0"/>
              </a:rPr>
              <a:t>Markov state</a:t>
            </a:r>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contains all the useful information from the history.</a:t>
            </a:r>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231DABB5-E7F0-4E4C-8430-E20096CABC7E}"/>
                  </a:ext>
                </a:extLst>
              </p:cNvPr>
              <p:cNvGraphicFramePr>
                <a:graphicFrameLocks noGrp="1"/>
              </p:cNvGraphicFramePr>
              <p:nvPr>
                <p:extLst>
                  <p:ext uri="{D42A27DB-BD31-4B8C-83A1-F6EECF244321}">
                    <p14:modId xmlns:p14="http://schemas.microsoft.com/office/powerpoint/2010/main" val="2027832119"/>
                  </p:ext>
                </p:extLst>
              </p:nvPr>
            </p:nvGraphicFramePr>
            <p:xfrm>
              <a:off x="1916253" y="2776449"/>
              <a:ext cx="8128000" cy="1285240"/>
            </p:xfrm>
            <a:graphic>
              <a:graphicData uri="http://schemas.openxmlformats.org/drawingml/2006/table">
                <a:tbl>
                  <a:tblPr firstRow="1" bandRow="1">
                    <a:tableStyleId>{7DF18680-E054-41AD-8BC1-D1AEF772440D}</a:tableStyleId>
                  </a:tblPr>
                  <a:tblGrid>
                    <a:gridCol w="8128000">
                      <a:extLst>
                        <a:ext uri="{9D8B030D-6E8A-4147-A177-3AD203B41FA5}">
                          <a16:colId xmlns:a16="http://schemas.microsoft.com/office/drawing/2014/main" val="3711919252"/>
                        </a:ext>
                      </a:extLst>
                    </a:gridCol>
                  </a:tblGrid>
                  <a:tr h="370840">
                    <a:tc>
                      <a:txBody>
                        <a:bodyPr/>
                        <a:lstStyle/>
                        <a:p>
                          <a:r>
                            <a:rPr lang="en-US" dirty="0">
                              <a:latin typeface="Microsoft New Tai Lue" panose="020B0502040204020203" pitchFamily="34" charset="0"/>
                              <a:cs typeface="Microsoft New Tai Lue" panose="020B0502040204020203" pitchFamily="34" charset="0"/>
                            </a:rPr>
                            <a:t>Definition</a:t>
                          </a:r>
                        </a:p>
                      </a:txBody>
                      <a:tcPr/>
                    </a:tc>
                    <a:extLst>
                      <a:ext uri="{0D108BD9-81ED-4DB2-BD59-A6C34878D82A}">
                        <a16:rowId xmlns:a16="http://schemas.microsoft.com/office/drawing/2014/main" val="2327401200"/>
                      </a:ext>
                    </a:extLst>
                  </a:tr>
                  <a:tr h="370840">
                    <a:tc>
                      <a:txBody>
                        <a:bodyPr/>
                        <a:lstStyle/>
                        <a:p>
                          <a:r>
                            <a:rPr lang="en-US" dirty="0">
                              <a:latin typeface="Microsoft New Tai Lue" panose="020B0502040204020203" pitchFamily="34" charset="0"/>
                              <a:cs typeface="Microsoft New Tai Lue" panose="020B0502040204020203" pitchFamily="34" charset="0"/>
                            </a:rPr>
                            <a:t>A state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oMath>
                          </a14:m>
                          <a:r>
                            <a:rPr lang="en-US" dirty="0">
                              <a:latin typeface="Microsoft New Tai Lue" panose="020B0502040204020203" pitchFamily="34" charset="0"/>
                              <a:cs typeface="Microsoft New Tai Lue" panose="020B0502040204020203" pitchFamily="34" charset="0"/>
                            </a:rPr>
                            <a:t> is Markov if and only if </a:t>
                          </a:r>
                        </a:p>
                        <a:p>
                          <a:endParaRPr lang="en-US" dirty="0">
                            <a:latin typeface="Microsoft New Tai Lue" panose="020B0502040204020203" pitchFamily="34" charset="0"/>
                            <a:cs typeface="Microsoft New Tai Lue" panose="020B0502040204020203" pitchFamily="34" charset="0"/>
                          </a:endParaRPr>
                        </a:p>
                        <a:p>
                          <a:pPr algn="ctr"/>
                          <a14:m>
                            <m:oMath xmlns:m="http://schemas.openxmlformats.org/officeDocument/2006/math">
                              <m:r>
                                <a:rPr lang="en-US" i="1" smtClean="0">
                                  <a:latin typeface="Cambria Math" panose="02040503050406030204" pitchFamily="18" charset="0"/>
                                  <a:ea typeface="Cambria Math" panose="02040503050406030204" pitchFamily="18" charset="0"/>
                                </a:rPr>
                                <m:t>𝒫</m:t>
                              </m:r>
                              <m:d>
                                <m:dPr>
                                  <m:begChr m:val="["/>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𝑡</m:t>
                                      </m:r>
                                    </m:sub>
                                  </m:sSub>
                                </m:e>
                              </m:d>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𝒫</m:t>
                              </m:r>
                            </m:oMath>
                          </a14:m>
                          <a:r>
                            <a:rPr lang="en-US" dirty="0">
                              <a:latin typeface="Microsoft New Tai Lue" panose="020B0502040204020203" pitchFamily="34" charset="0"/>
                              <a:cs typeface="Microsoft New Tai Lue" panose="020B0502040204020203" pitchFamily="34" charset="0"/>
                            </a:rPr>
                            <a:t>[</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𝑡</m:t>
                                  </m:r>
                                </m:sub>
                              </m:sSub>
                            </m:oMath>
                          </a14:m>
                          <a:r>
                            <a:rPr lang="en-US" dirty="0">
                              <a:latin typeface="Microsoft New Tai Lue" panose="020B0502040204020203" pitchFamily="34" charset="0"/>
                              <a:cs typeface="Microsoft New Tai Lue" panose="020B0502040204020203" pitchFamily="34" charset="0"/>
                            </a:rPr>
                            <a:t>]</a:t>
                          </a:r>
                        </a:p>
                      </a:txBody>
                      <a:tcPr/>
                    </a:tc>
                    <a:extLst>
                      <a:ext uri="{0D108BD9-81ED-4DB2-BD59-A6C34878D82A}">
                        <a16:rowId xmlns:a16="http://schemas.microsoft.com/office/drawing/2014/main" val="3123816426"/>
                      </a:ext>
                    </a:extLst>
                  </a:tr>
                </a:tbl>
              </a:graphicData>
            </a:graphic>
          </p:graphicFrame>
        </mc:Choice>
        <mc:Fallback>
          <p:graphicFrame>
            <p:nvGraphicFramePr>
              <p:cNvPr id="4" name="Table 3">
                <a:extLst>
                  <a:ext uri="{FF2B5EF4-FFF2-40B4-BE49-F238E27FC236}">
                    <a16:creationId xmlns:a16="http://schemas.microsoft.com/office/drawing/2014/main" id="{231DABB5-E7F0-4E4C-8430-E20096CABC7E}"/>
                  </a:ext>
                </a:extLst>
              </p:cNvPr>
              <p:cNvGraphicFramePr>
                <a:graphicFrameLocks noGrp="1"/>
              </p:cNvGraphicFramePr>
              <p:nvPr>
                <p:extLst>
                  <p:ext uri="{D42A27DB-BD31-4B8C-83A1-F6EECF244321}">
                    <p14:modId xmlns:p14="http://schemas.microsoft.com/office/powerpoint/2010/main" val="2027832119"/>
                  </p:ext>
                </p:extLst>
              </p:nvPr>
            </p:nvGraphicFramePr>
            <p:xfrm>
              <a:off x="1916253" y="2776449"/>
              <a:ext cx="8128000" cy="1285240"/>
            </p:xfrm>
            <a:graphic>
              <a:graphicData uri="http://schemas.openxmlformats.org/drawingml/2006/table">
                <a:tbl>
                  <a:tblPr firstRow="1" bandRow="1">
                    <a:tableStyleId>{7DF18680-E054-41AD-8BC1-D1AEF772440D}</a:tableStyleId>
                  </a:tblPr>
                  <a:tblGrid>
                    <a:gridCol w="8128000">
                      <a:extLst>
                        <a:ext uri="{9D8B030D-6E8A-4147-A177-3AD203B41FA5}">
                          <a16:colId xmlns:a16="http://schemas.microsoft.com/office/drawing/2014/main" val="3711919252"/>
                        </a:ext>
                      </a:extLst>
                    </a:gridCol>
                  </a:tblGrid>
                  <a:tr h="370840">
                    <a:tc>
                      <a:txBody>
                        <a:bodyPr/>
                        <a:lstStyle/>
                        <a:p>
                          <a:r>
                            <a:rPr lang="en-US" dirty="0">
                              <a:latin typeface="Microsoft New Tai Lue" panose="020B0502040204020203" pitchFamily="34" charset="0"/>
                              <a:cs typeface="Microsoft New Tai Lue" panose="020B0502040204020203" pitchFamily="34" charset="0"/>
                            </a:rPr>
                            <a:t>Definition</a:t>
                          </a:r>
                        </a:p>
                      </a:txBody>
                      <a:tcPr/>
                    </a:tc>
                    <a:extLst>
                      <a:ext uri="{0D108BD9-81ED-4DB2-BD59-A6C34878D82A}">
                        <a16:rowId xmlns:a16="http://schemas.microsoft.com/office/drawing/2014/main" val="2327401200"/>
                      </a:ext>
                    </a:extLst>
                  </a:tr>
                  <a:tr h="914400">
                    <a:tc>
                      <a:txBody>
                        <a:bodyPr/>
                        <a:lstStyle/>
                        <a:p>
                          <a:endParaRPr lang="en-US"/>
                        </a:p>
                      </a:txBody>
                      <a:tcPr>
                        <a:blipFill>
                          <a:blip r:embed="rId2"/>
                          <a:stretch>
                            <a:fillRect t="-42466" r="-156" b="-9589"/>
                          </a:stretch>
                        </a:blipFill>
                      </a:tcPr>
                    </a:tc>
                    <a:extLst>
                      <a:ext uri="{0D108BD9-81ED-4DB2-BD59-A6C34878D82A}">
                        <a16:rowId xmlns:a16="http://schemas.microsoft.com/office/drawing/2014/main" val="3123816426"/>
                      </a:ext>
                    </a:extLst>
                  </a:tr>
                </a:tbl>
              </a:graphicData>
            </a:graphic>
          </p:graphicFrame>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FA05FFC-E9AC-C94B-B9C5-200FC6A73DB8}"/>
                  </a:ext>
                </a:extLst>
              </p:cNvPr>
              <p:cNvSpPr txBox="1"/>
              <p:nvPr/>
            </p:nvSpPr>
            <p:spPr>
              <a:xfrm>
                <a:off x="789972" y="4735975"/>
                <a:ext cx="10509813" cy="1938992"/>
              </a:xfrm>
              <a:prstGeom prst="rect">
                <a:avLst/>
              </a:prstGeom>
              <a:noFill/>
            </p:spPr>
            <p:txBody>
              <a:bodyPr wrap="square" rtlCol="0">
                <a:spAutoFit/>
              </a:bodyPr>
              <a:lstStyle/>
              <a:p>
                <a:pPr algn="ctr"/>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“The future is independent of the past given the present.”</a:t>
                </a:r>
              </a:p>
              <a:p>
                <a:pPr algn="ctr"/>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pPr algn="ctr"/>
                <a14:m>
                  <m:oMath xmlns:m="http://schemas.openxmlformats.org/officeDocument/2006/math">
                    <m:sSub>
                      <m:sSubPr>
                        <m:ctrlPr>
                          <a:rPr lang="en-US" sz="240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ctrlPr>
                      </m:sSubPr>
                      <m:e>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𝐻</m:t>
                        </m:r>
                      </m:e>
                      <m:sub>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1:</m:t>
                        </m:r>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𝑡</m:t>
                        </m:r>
                      </m:sub>
                    </m:sSub>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 </m:t>
                    </m:r>
                    <m: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m:t>
                    </m:r>
                  </m:oMath>
                </a14:m>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a:t>
                </a:r>
                <a14:m>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a:rPr lang="en-US" sz="2400" i="1">
                            <a:solidFill>
                              <a:schemeClr val="bg1"/>
                            </a:solidFill>
                            <a:latin typeface="Cambria Math" panose="02040503050406030204" pitchFamily="18" charset="0"/>
                            <a:ea typeface="Cambria Math" panose="02040503050406030204" pitchFamily="18" charset="0"/>
                          </a:rPr>
                          <m:t>𝑆</m:t>
                        </m:r>
                      </m:e>
                      <m:sub>
                        <m:r>
                          <a:rPr lang="en-US" sz="2400" i="1">
                            <a:solidFill>
                              <a:schemeClr val="bg1"/>
                            </a:solidFill>
                            <a:latin typeface="Cambria Math" panose="02040503050406030204" pitchFamily="18" charset="0"/>
                            <a:ea typeface="Cambria Math" panose="02040503050406030204" pitchFamily="18" charset="0"/>
                          </a:rPr>
                          <m:t>𝑡</m:t>
                        </m:r>
                      </m:sub>
                    </m:sSub>
                  </m:oMath>
                </a14:m>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a:t>
                </a:r>
                <a14:m>
                  <m:oMath xmlns:m="http://schemas.openxmlformats.org/officeDocument/2006/math">
                    <m:r>
                      <a:rPr lang="en-US" sz="2400" i="1">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m:t>
                    </m:r>
                  </m:oMath>
                </a14:m>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a:t>
                </a:r>
                <a14:m>
                  <m:oMath xmlns:m="http://schemas.openxmlformats.org/officeDocument/2006/math">
                    <m:sSub>
                      <m:sSubPr>
                        <m:ctrlP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ctrlPr>
                      </m:sSubPr>
                      <m:e>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𝐻</m:t>
                        </m:r>
                      </m:e>
                      <m:sub>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𝑡</m:t>
                        </m:r>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+1:∞</m:t>
                        </m:r>
                      </m:sub>
                    </m:sSub>
                  </m:oMath>
                </a14:m>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pPr algn="ctr"/>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pPr algn="ctr"/>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Once the state is known, the history may be thrown away.</a:t>
                </a:r>
              </a:p>
            </p:txBody>
          </p:sp>
        </mc:Choice>
        <mc:Fallback>
          <p:sp>
            <p:nvSpPr>
              <p:cNvPr id="5" name="TextBox 4">
                <a:extLst>
                  <a:ext uri="{FF2B5EF4-FFF2-40B4-BE49-F238E27FC236}">
                    <a16:creationId xmlns:a16="http://schemas.microsoft.com/office/drawing/2014/main" id="{6FA05FFC-E9AC-C94B-B9C5-200FC6A73DB8}"/>
                  </a:ext>
                </a:extLst>
              </p:cNvPr>
              <p:cNvSpPr txBox="1">
                <a:spLocks noRot="1" noChangeAspect="1" noMove="1" noResize="1" noEditPoints="1" noAdjustHandles="1" noChangeArrowheads="1" noChangeShapeType="1" noTextEdit="1"/>
              </p:cNvSpPr>
              <p:nvPr/>
            </p:nvSpPr>
            <p:spPr>
              <a:xfrm>
                <a:off x="789972" y="4735975"/>
                <a:ext cx="10509813" cy="1938992"/>
              </a:xfrm>
              <a:prstGeom prst="rect">
                <a:avLst/>
              </a:prstGeom>
              <a:blipFill>
                <a:blip r:embed="rId3"/>
                <a:stretch>
                  <a:fillRect t="-1948" b="-5844"/>
                </a:stretch>
              </a:blipFill>
            </p:spPr>
            <p:txBody>
              <a:bodyPr/>
              <a:lstStyle/>
              <a:p>
                <a:r>
                  <a:rPr lang="en-US">
                    <a:noFill/>
                  </a:rPr>
                  <a:t> </a:t>
                </a:r>
              </a:p>
            </p:txBody>
          </p:sp>
        </mc:Fallback>
      </mc:AlternateContent>
    </p:spTree>
    <p:extLst>
      <p:ext uri="{BB962C8B-B14F-4D97-AF65-F5344CB8AC3E}">
        <p14:creationId xmlns:p14="http://schemas.microsoft.com/office/powerpoint/2010/main" val="731441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9CA41F-C95D-FE48-8FFB-2A006F613B98}"/>
              </a:ext>
            </a:extLst>
          </p:cNvPr>
          <p:cNvPicPr>
            <a:picLocks noChangeAspect="1"/>
          </p:cNvPicPr>
          <p:nvPr/>
        </p:nvPicPr>
        <p:blipFill>
          <a:blip r:embed="rId2"/>
          <a:stretch>
            <a:fillRect/>
          </a:stretch>
        </p:blipFill>
        <p:spPr>
          <a:xfrm>
            <a:off x="486138" y="1354238"/>
            <a:ext cx="4884516" cy="5256877"/>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DBD7358-2F6B-324A-BF39-0FD9135374A2}"/>
                  </a:ext>
                </a:extLst>
              </p:cNvPr>
              <p:cNvSpPr txBox="1"/>
              <p:nvPr/>
            </p:nvSpPr>
            <p:spPr>
              <a:xfrm>
                <a:off x="5694745" y="1354238"/>
                <a:ext cx="6192456" cy="3416320"/>
              </a:xfrm>
              <a:prstGeom prst="rect">
                <a:avLst/>
              </a:prstGeom>
              <a:noFill/>
            </p:spPr>
            <p:txBody>
              <a:bodyPr wrap="square" rtlCol="0">
                <a:spAutoFit/>
              </a:bodyPr>
              <a:lstStyle/>
              <a:p>
                <a:r>
                  <a:rPr lang="en-US" sz="2400" dirty="0">
                    <a:solidFill>
                      <a:srgbClr val="00B0F0"/>
                    </a:solidFill>
                    <a:latin typeface="Microsoft New Tai Lue" panose="020B0502040204020203" pitchFamily="34" charset="0"/>
                    <a:ea typeface="Microsoft JhengHei" panose="020B0604030504040204" pitchFamily="34" charset="-120"/>
                    <a:cs typeface="Microsoft New Tai Lue" panose="020B0502040204020203" pitchFamily="34" charset="0"/>
                  </a:rPr>
                  <a:t>Full observability: </a:t>
                </a:r>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agent directly observes environment state</a:t>
                </a: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ctrlPr>
                        </m:sSubPr>
                        <m:e>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𝑂</m:t>
                          </m:r>
                        </m:e>
                        <m:sub>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𝑡</m:t>
                          </m:r>
                        </m:sub>
                      </m:sSub>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m:t>
                      </m:r>
                      <m:sSubSup>
                        <m:sSubSupPr>
                          <m:ctrlP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ctrlPr>
                        </m:sSubSupPr>
                        <m:e>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𝑆</m:t>
                          </m:r>
                        </m:e>
                        <m:sub>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𝑡</m:t>
                          </m:r>
                        </m:sub>
                        <m:sup>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𝑎</m:t>
                          </m:r>
                        </m:sup>
                      </m:sSubSup>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m:t>
                      </m:r>
                      <m:sSubSup>
                        <m:sSubSupPr>
                          <m:ctrlP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ctrlPr>
                        </m:sSubSupPr>
                        <m:e>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𝑆</m:t>
                          </m:r>
                        </m:e>
                        <m:sub>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𝑡</m:t>
                          </m:r>
                        </m:sub>
                        <m:sup>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𝑒</m:t>
                          </m:r>
                        </m:sup>
                      </m:sSubSup>
                    </m:oMath>
                  </m:oMathPara>
                </a14:m>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pPr algn="ctr"/>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Agent state = environment state = information state </a:t>
                </a: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p:txBody>
          </p:sp>
        </mc:Choice>
        <mc:Fallback>
          <p:sp>
            <p:nvSpPr>
              <p:cNvPr id="3" name="TextBox 2">
                <a:extLst>
                  <a:ext uri="{FF2B5EF4-FFF2-40B4-BE49-F238E27FC236}">
                    <a16:creationId xmlns:a16="http://schemas.microsoft.com/office/drawing/2014/main" id="{9DBD7358-2F6B-324A-BF39-0FD9135374A2}"/>
                  </a:ext>
                </a:extLst>
              </p:cNvPr>
              <p:cNvSpPr txBox="1">
                <a:spLocks noRot="1" noChangeAspect="1" noMove="1" noResize="1" noEditPoints="1" noAdjustHandles="1" noChangeArrowheads="1" noChangeShapeType="1" noTextEdit="1"/>
              </p:cNvSpPr>
              <p:nvPr/>
            </p:nvSpPr>
            <p:spPr>
              <a:xfrm>
                <a:off x="5694745" y="1354238"/>
                <a:ext cx="6192456" cy="3416320"/>
              </a:xfrm>
              <a:prstGeom prst="rect">
                <a:avLst/>
              </a:prstGeom>
              <a:blipFill>
                <a:blip r:embed="rId3"/>
                <a:stretch>
                  <a:fillRect l="-1431" t="-148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C27B2AB-63C8-E94F-A880-C68937BC06D0}"/>
              </a:ext>
            </a:extLst>
          </p:cNvPr>
          <p:cNvSpPr txBox="1"/>
          <p:nvPr/>
        </p:nvSpPr>
        <p:spPr>
          <a:xfrm>
            <a:off x="720524" y="332932"/>
            <a:ext cx="10680700" cy="707886"/>
          </a:xfrm>
          <a:prstGeom prst="rect">
            <a:avLst/>
          </a:prstGeom>
          <a:noFill/>
        </p:spPr>
        <p:txBody>
          <a:bodyPr wrap="square" rtlCol="0">
            <a:spAutoFit/>
          </a:bodyPr>
          <a:lstStyle/>
          <a:p>
            <a:pPr algn="ctr"/>
            <a:r>
              <a:rPr lang="en-US" sz="4000" dirty="0">
                <a:solidFill>
                  <a:schemeClr val="bg1"/>
                </a:solidFill>
                <a:latin typeface="Microsoft JhengHei" panose="020B0604030504040204" pitchFamily="34" charset="-120"/>
                <a:ea typeface="Microsoft JhengHei" panose="020B0604030504040204" pitchFamily="34" charset="-120"/>
              </a:rPr>
              <a:t>Fully Observable Environments</a:t>
            </a:r>
          </a:p>
        </p:txBody>
      </p:sp>
      <p:sp>
        <p:nvSpPr>
          <p:cNvPr id="5" name="Donut 4">
            <a:extLst>
              <a:ext uri="{FF2B5EF4-FFF2-40B4-BE49-F238E27FC236}">
                <a16:creationId xmlns:a16="http://schemas.microsoft.com/office/drawing/2014/main" id="{7D9D81B0-33AB-5145-8E87-2CD4EF9E0DC0}"/>
              </a:ext>
            </a:extLst>
          </p:cNvPr>
          <p:cNvSpPr/>
          <p:nvPr/>
        </p:nvSpPr>
        <p:spPr>
          <a:xfrm>
            <a:off x="2019783" y="4502553"/>
            <a:ext cx="1817225" cy="1909822"/>
          </a:xfrm>
          <a:prstGeom prst="donu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43583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19BE73-7055-0045-8A94-ED672777F68D}"/>
              </a:ext>
            </a:extLst>
          </p:cNvPr>
          <p:cNvSpPr txBox="1"/>
          <p:nvPr/>
        </p:nvSpPr>
        <p:spPr>
          <a:xfrm>
            <a:off x="720524" y="332932"/>
            <a:ext cx="10680700" cy="707886"/>
          </a:xfrm>
          <a:prstGeom prst="rect">
            <a:avLst/>
          </a:prstGeom>
          <a:noFill/>
        </p:spPr>
        <p:txBody>
          <a:bodyPr wrap="square" rtlCol="0">
            <a:spAutoFit/>
          </a:bodyPr>
          <a:lstStyle/>
          <a:p>
            <a:pPr algn="ctr"/>
            <a:r>
              <a:rPr lang="en-US" sz="4000" dirty="0">
                <a:solidFill>
                  <a:schemeClr val="bg1"/>
                </a:solidFill>
                <a:latin typeface="Microsoft JhengHei" panose="020B0604030504040204" pitchFamily="34" charset="-120"/>
                <a:ea typeface="Microsoft JhengHei" panose="020B0604030504040204" pitchFamily="34" charset="-120"/>
              </a:rPr>
              <a:t>Partially Observable Environments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8654F5E-3852-DE4F-8A20-10CCD2E2A4EE}"/>
                  </a:ext>
                </a:extLst>
              </p:cNvPr>
              <p:cNvSpPr txBox="1"/>
              <p:nvPr/>
            </p:nvSpPr>
            <p:spPr>
              <a:xfrm>
                <a:off x="1584124" y="1144991"/>
                <a:ext cx="9817100" cy="5693546"/>
              </a:xfrm>
              <a:prstGeom prst="rect">
                <a:avLst/>
              </a:prstGeom>
              <a:noFill/>
            </p:spPr>
            <p:txBody>
              <a:bodyPr wrap="square" rtlCol="0">
                <a:spAutoFit/>
              </a:bodyPr>
              <a:lstStyle/>
              <a:p>
                <a:r>
                  <a:rPr lang="en-US" sz="2400" dirty="0">
                    <a:solidFill>
                      <a:srgbClr val="00B0F0"/>
                    </a:solidFill>
                    <a:latin typeface="Microsoft New Tai Lue" panose="020B0502040204020203" pitchFamily="34" charset="0"/>
                    <a:ea typeface="Microsoft JhengHei" panose="020B0604030504040204" pitchFamily="34" charset="-120"/>
                    <a:cs typeface="Microsoft New Tai Lue" panose="020B0502040204020203" pitchFamily="34" charset="0"/>
                  </a:rPr>
                  <a:t>Partial observability: </a:t>
                </a:r>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agent indirectly observes environment</a:t>
                </a: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A robot with camera vision isn’t told absolute location</a:t>
                </a: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A trading agent only observes current prices</a:t>
                </a: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A poker playing agent only observes public cards</a:t>
                </a: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pPr algn="ctr"/>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Agent state </a:t>
                </a:r>
                <a14:m>
                  <m:oMath xmlns:m="http://schemas.openxmlformats.org/officeDocument/2006/math">
                    <m:r>
                      <a:rPr lang="en-US" sz="240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m:t>
                    </m:r>
                  </m:oMath>
                </a14:m>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Environment state</a:t>
                </a:r>
              </a:p>
              <a:p>
                <a:pPr algn="ctr"/>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Agent must construct its own state representation </a:t>
                </a:r>
                <a14:m>
                  <m:oMath xmlns:m="http://schemas.openxmlformats.org/officeDocument/2006/math">
                    <m:sSubSup>
                      <m:sSubSupPr>
                        <m:ctrlPr>
                          <a:rPr lang="en-US" sz="240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ctrlPr>
                      </m:sSubSupPr>
                      <m:e>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𝑆</m:t>
                        </m:r>
                      </m:e>
                      <m:sub>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𝑡</m:t>
                        </m:r>
                      </m:sub>
                      <m:sup>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𝑎</m:t>
                        </m:r>
                      </m:sup>
                    </m:sSubSup>
                  </m:oMath>
                </a14:m>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Complete history </a:t>
                </a:r>
                <a14:m>
                  <m:oMath xmlns:m="http://schemas.openxmlformats.org/officeDocument/2006/math">
                    <m:sSubSup>
                      <m:sSubSupPr>
                        <m:ctrlP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ctrlPr>
                      </m:sSubSupPr>
                      <m:e>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𝑆</m:t>
                        </m:r>
                      </m:e>
                      <m:sub>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𝑡</m:t>
                        </m:r>
                      </m:sub>
                      <m:sup>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𝑎</m:t>
                        </m:r>
                      </m:sup>
                    </m:sSubSup>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m:t>
                    </m:r>
                    <m:sSub>
                      <m:sSubPr>
                        <m:ctrlP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ctrlPr>
                      </m:sSubPr>
                      <m:e>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𝐻</m:t>
                        </m:r>
                      </m:e>
                      <m:sub>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𝑡</m:t>
                        </m:r>
                      </m:sub>
                    </m:sSub>
                  </m:oMath>
                </a14:m>
                <a:endParaRPr lang="en-US" sz="2400" dirty="0">
                  <a:solidFill>
                    <a:srgbClr val="00B0F0"/>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a:t>
                </a:r>
                <a:r>
                  <a:rPr lang="en-US" sz="2400" dirty="0">
                    <a:solidFill>
                      <a:srgbClr val="00B0F0"/>
                    </a:solidFill>
                    <a:latin typeface="Microsoft New Tai Lue" panose="020B0502040204020203" pitchFamily="34" charset="0"/>
                    <a:ea typeface="Microsoft JhengHei" panose="020B0604030504040204" pitchFamily="34" charset="-120"/>
                    <a:cs typeface="Microsoft New Tai Lue" panose="020B0502040204020203" pitchFamily="34" charset="0"/>
                  </a:rPr>
                  <a:t>Beliefs</a:t>
                </a:r>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of environment state:</a:t>
                </a:r>
                <a14:m>
                  <m:oMath xmlns:m="http://schemas.openxmlformats.org/officeDocument/2006/math">
                    <m:sSubSup>
                      <m:sSubSupPr>
                        <m:ctrlP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ctrlPr>
                      </m:sSubSupPr>
                      <m:e>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 </m:t>
                        </m:r>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𝑆</m:t>
                        </m:r>
                      </m:e>
                      <m:sub>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𝑡</m:t>
                        </m:r>
                      </m:sub>
                      <m:sup>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𝑎</m:t>
                        </m:r>
                      </m:sup>
                    </m:sSubSup>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m:t>
                    </m:r>
                    <m:r>
                      <a:rPr lang="en-US" sz="2400" i="1" smtClean="0">
                        <a:solidFill>
                          <a:schemeClr val="bg1"/>
                        </a:solidFill>
                        <a:latin typeface="Cambria Math" panose="02040503050406030204" pitchFamily="18" charset="0"/>
                        <a:ea typeface="Cambria Math" panose="02040503050406030204" pitchFamily="18" charset="0"/>
                      </a:rPr>
                      <m:t>𝒫</m:t>
                    </m:r>
                    <m:d>
                      <m:dPr>
                        <m:begChr m:val="["/>
                        <m:endChr m:val="]"/>
                        <m:ctrlPr>
                          <a:rPr lang="en-US" sz="2400" i="1">
                            <a:solidFill>
                              <a:schemeClr val="bg1"/>
                            </a:solidFill>
                            <a:latin typeface="Cambria Math" panose="02040503050406030204" pitchFamily="18" charset="0"/>
                            <a:ea typeface="Cambria Math" panose="02040503050406030204" pitchFamily="18" charset="0"/>
                          </a:rPr>
                        </m:ctrlPr>
                      </m:dPr>
                      <m:e>
                        <m:sSubSup>
                          <m:sSubSupPr>
                            <m:ctrlP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ctrlPr>
                          </m:sSubSupPr>
                          <m:e>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 </m:t>
                            </m:r>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𝑆</m:t>
                            </m:r>
                          </m:e>
                          <m:sub>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𝑡</m:t>
                            </m:r>
                          </m:sub>
                          <m:sup>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𝑒</m:t>
                            </m:r>
                          </m:sup>
                        </m:sSubSup>
                        <m:r>
                          <a:rPr lang="en-US" sz="2400" i="1">
                            <a:solidFill>
                              <a:schemeClr val="bg1"/>
                            </a:solidFill>
                            <a:latin typeface="Cambria Math" panose="02040503050406030204" pitchFamily="18" charset="0"/>
                            <a:ea typeface="Cambria Math" panose="02040503050406030204" pitchFamily="18" charset="0"/>
                          </a:rPr>
                          <m:t>|</m:t>
                        </m:r>
                        <m:r>
                          <a:rPr lang="en-US" sz="2400" b="0" i="1" smtClean="0">
                            <a:solidFill>
                              <a:schemeClr val="bg1"/>
                            </a:solidFill>
                            <a:latin typeface="Cambria Math" panose="02040503050406030204" pitchFamily="18" charset="0"/>
                            <a:ea typeface="Cambria Math" panose="02040503050406030204" pitchFamily="18" charset="0"/>
                          </a:rPr>
                          <m:t>=</m:t>
                        </m:r>
                        <m:sSup>
                          <m:sSupPr>
                            <m:ctrlPr>
                              <a:rPr lang="en-US" sz="2400" b="0" i="1" smtClean="0">
                                <a:solidFill>
                                  <a:schemeClr val="bg1"/>
                                </a:solidFill>
                                <a:latin typeface="Cambria Math" panose="02040503050406030204" pitchFamily="18" charset="0"/>
                                <a:ea typeface="Cambria Math" panose="02040503050406030204" pitchFamily="18" charset="0"/>
                              </a:rPr>
                            </m:ctrlPr>
                          </m:sSupPr>
                          <m:e>
                            <m:r>
                              <a:rPr lang="en-US" sz="2400" b="0" i="1" smtClean="0">
                                <a:solidFill>
                                  <a:schemeClr val="bg1"/>
                                </a:solidFill>
                                <a:latin typeface="Cambria Math" panose="02040503050406030204" pitchFamily="18" charset="0"/>
                                <a:ea typeface="Cambria Math" panose="02040503050406030204" pitchFamily="18" charset="0"/>
                              </a:rPr>
                              <m:t>𝑠</m:t>
                            </m:r>
                          </m:e>
                          <m:sup>
                            <m:r>
                              <a:rPr lang="en-US" sz="2400" b="0" i="1" smtClean="0">
                                <a:solidFill>
                                  <a:schemeClr val="bg1"/>
                                </a:solidFill>
                                <a:latin typeface="Cambria Math" panose="02040503050406030204" pitchFamily="18" charset="0"/>
                                <a:ea typeface="Cambria Math" panose="02040503050406030204" pitchFamily="18" charset="0"/>
                              </a:rPr>
                              <m:t>1</m:t>
                            </m:r>
                          </m:sup>
                        </m:sSup>
                      </m:e>
                    </m:d>
                    <m:r>
                      <a:rPr lang="en-US" sz="2400" b="0" i="1" smtClean="0">
                        <a:solidFill>
                          <a:schemeClr val="bg1"/>
                        </a:solidFill>
                        <a:latin typeface="Cambria Math" panose="02040503050406030204" pitchFamily="18" charset="0"/>
                        <a:ea typeface="Cambria Math" panose="02040503050406030204" pitchFamily="18" charset="0"/>
                      </a:rPr>
                      <m:t>,…, </m:t>
                    </m:r>
                    <m:r>
                      <a:rPr lang="en-US" sz="2400" i="1">
                        <a:solidFill>
                          <a:schemeClr val="bg1"/>
                        </a:solidFill>
                        <a:latin typeface="Cambria Math" panose="02040503050406030204" pitchFamily="18" charset="0"/>
                        <a:ea typeface="Cambria Math" panose="02040503050406030204" pitchFamily="18" charset="0"/>
                      </a:rPr>
                      <m:t>𝒫</m:t>
                    </m:r>
                    <m:d>
                      <m:dPr>
                        <m:begChr m:val="["/>
                        <m:endChr m:val="]"/>
                        <m:ctrlPr>
                          <a:rPr lang="en-US" sz="2400" i="1">
                            <a:solidFill>
                              <a:schemeClr val="bg1"/>
                            </a:solidFill>
                            <a:latin typeface="Cambria Math" panose="02040503050406030204" pitchFamily="18" charset="0"/>
                            <a:ea typeface="Cambria Math" panose="02040503050406030204" pitchFamily="18" charset="0"/>
                          </a:rPr>
                        </m:ctrlPr>
                      </m:dPr>
                      <m:e>
                        <m:sSubSup>
                          <m:sSubSupPr>
                            <m:ctrlP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ctrlPr>
                          </m:sSubSupPr>
                          <m:e>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 </m:t>
                            </m:r>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𝑆</m:t>
                            </m:r>
                          </m:e>
                          <m:sub>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𝑡</m:t>
                            </m:r>
                          </m:sub>
                          <m:sup>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𝑒</m:t>
                            </m:r>
                          </m:sup>
                        </m:sSubSup>
                        <m:r>
                          <a:rPr lang="en-US" sz="2400" i="1">
                            <a:solidFill>
                              <a:schemeClr val="bg1"/>
                            </a:solidFill>
                            <a:latin typeface="Cambria Math" panose="02040503050406030204" pitchFamily="18" charset="0"/>
                            <a:ea typeface="Cambria Math" panose="02040503050406030204" pitchFamily="18" charset="0"/>
                          </a:rPr>
                          <m:t>|</m:t>
                        </m:r>
                        <m:r>
                          <a:rPr lang="en-US" sz="2400" i="1">
                            <a:solidFill>
                              <a:schemeClr val="bg1"/>
                            </a:solidFill>
                            <a:latin typeface="Cambria Math" panose="02040503050406030204" pitchFamily="18" charset="0"/>
                            <a:ea typeface="Cambria Math" panose="02040503050406030204" pitchFamily="18" charset="0"/>
                          </a:rPr>
                          <m:t>=</m:t>
                        </m:r>
                        <m:sSup>
                          <m:sSupPr>
                            <m:ctrlPr>
                              <a:rPr lang="en-US" sz="2400" i="1">
                                <a:solidFill>
                                  <a:schemeClr val="bg1"/>
                                </a:solidFill>
                                <a:latin typeface="Cambria Math" panose="02040503050406030204" pitchFamily="18" charset="0"/>
                                <a:ea typeface="Cambria Math" panose="02040503050406030204" pitchFamily="18" charset="0"/>
                              </a:rPr>
                            </m:ctrlPr>
                          </m:sSupPr>
                          <m:e>
                            <m:r>
                              <a:rPr lang="en-US" sz="2400" i="1">
                                <a:solidFill>
                                  <a:schemeClr val="bg1"/>
                                </a:solidFill>
                                <a:latin typeface="Cambria Math" panose="02040503050406030204" pitchFamily="18" charset="0"/>
                                <a:ea typeface="Cambria Math" panose="02040503050406030204" pitchFamily="18" charset="0"/>
                              </a:rPr>
                              <m:t>𝑠</m:t>
                            </m:r>
                          </m:e>
                          <m:sup>
                            <m:r>
                              <a:rPr lang="en-US" sz="2400" b="0" i="1" smtClean="0">
                                <a:solidFill>
                                  <a:schemeClr val="bg1"/>
                                </a:solidFill>
                                <a:latin typeface="Cambria Math" panose="02040503050406030204" pitchFamily="18" charset="0"/>
                                <a:ea typeface="Cambria Math" panose="02040503050406030204" pitchFamily="18" charset="0"/>
                              </a:rPr>
                              <m:t>𝑛</m:t>
                            </m:r>
                          </m:sup>
                        </m:sSup>
                      </m:e>
                    </m:d>
                  </m:oMath>
                </a14:m>
                <a:r>
                  <a:rPr lang="en-US" sz="2400" dirty="0">
                    <a:solidFill>
                      <a:schemeClr val="bg1"/>
                    </a:solidFill>
                    <a:latin typeface="Microsoft New Tai Lue" panose="020B0502040204020203" pitchFamily="34" charset="0"/>
                    <a:cs typeface="Microsoft New Tai Lue" panose="020B0502040204020203" pitchFamily="34" charset="0"/>
                  </a:rPr>
                  <a:t>)</a:t>
                </a: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Recurrent neural network: </a:t>
                </a:r>
                <a14:m>
                  <m:oMath xmlns:m="http://schemas.openxmlformats.org/officeDocument/2006/math">
                    <m:sSubSup>
                      <m:sSubSupPr>
                        <m:ctrlP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ctrlPr>
                      </m:sSubSupPr>
                      <m:e>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 </m:t>
                        </m:r>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𝑆</m:t>
                        </m:r>
                      </m:e>
                      <m:sub>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𝑡</m:t>
                        </m:r>
                      </m:sub>
                      <m:sup>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𝑎</m:t>
                        </m:r>
                      </m:sup>
                    </m:sSubSup>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m:t>
                    </m:r>
                    <m:r>
                      <a:rPr lang="en-US" sz="240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𝜎</m:t>
                    </m:r>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m:t>
                    </m:r>
                    <m:sSubSup>
                      <m:sSubSupPr>
                        <m:ctrlP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ctrlPr>
                      </m:sSubSupPr>
                      <m:e>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 </m:t>
                        </m:r>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𝑆</m:t>
                        </m:r>
                      </m:e>
                      <m:sub>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𝑡</m:t>
                        </m:r>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−1</m:t>
                        </m:r>
                      </m:sub>
                      <m:sup>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𝑎</m:t>
                        </m:r>
                      </m:sup>
                    </m:sSubSup>
                    <m:sSub>
                      <m:sSubPr>
                        <m:ctrlPr>
                          <a:rPr lang="en-US" sz="240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ctrlPr>
                      </m:sSubPr>
                      <m:e>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𝑊</m:t>
                        </m:r>
                      </m:e>
                      <m:sub>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𝑠</m:t>
                        </m:r>
                      </m:sub>
                    </m:sSub>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m:t>
                    </m:r>
                    <m:sSub>
                      <m:sSubPr>
                        <m:ctrlPr>
                          <a:rPr lang="en-US" sz="240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ctrlPr>
                      </m:sSubPr>
                      <m:e>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𝑂</m:t>
                        </m:r>
                      </m:e>
                      <m:sub>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𝑡</m:t>
                        </m:r>
                      </m:sub>
                    </m:sSub>
                    <m:sSub>
                      <m:sSubPr>
                        <m:ctrlP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ctrlPr>
                      </m:sSubPr>
                      <m:e>
                        <m:r>
                          <a:rPr lang="en-US" sz="2400" i="1">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𝑊</m:t>
                        </m:r>
                      </m:e>
                      <m:sub>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𝑜</m:t>
                        </m:r>
                      </m:sub>
                    </m:sSub>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m:t>
                    </m:r>
                  </m:oMath>
                </a14:m>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r>
                  <a:rPr lang="en-US" sz="2400" dirty="0">
                    <a:solidFill>
                      <a:srgbClr val="00B0F0"/>
                    </a:solidFill>
                    <a:latin typeface="Microsoft New Tai Lue" panose="020B0502040204020203" pitchFamily="34" charset="0"/>
                    <a:ea typeface="Microsoft JhengHei" panose="020B0604030504040204" pitchFamily="34" charset="-120"/>
                    <a:cs typeface="Microsoft New Tai Lue" panose="020B0502040204020203" pitchFamily="34" charset="0"/>
                  </a:rPr>
                  <a:t>	</a:t>
                </a: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p:txBody>
          </p:sp>
        </mc:Choice>
        <mc:Fallback>
          <p:sp>
            <p:nvSpPr>
              <p:cNvPr id="3" name="TextBox 2">
                <a:extLst>
                  <a:ext uri="{FF2B5EF4-FFF2-40B4-BE49-F238E27FC236}">
                    <a16:creationId xmlns:a16="http://schemas.microsoft.com/office/drawing/2014/main" id="{88654F5E-3852-DE4F-8A20-10CCD2E2A4EE}"/>
                  </a:ext>
                </a:extLst>
              </p:cNvPr>
              <p:cNvSpPr txBox="1">
                <a:spLocks noRot="1" noChangeAspect="1" noMove="1" noResize="1" noEditPoints="1" noAdjustHandles="1" noChangeArrowheads="1" noChangeShapeType="1" noTextEdit="1"/>
              </p:cNvSpPr>
              <p:nvPr/>
            </p:nvSpPr>
            <p:spPr>
              <a:xfrm>
                <a:off x="1584124" y="1144991"/>
                <a:ext cx="9817100" cy="5693546"/>
              </a:xfrm>
              <a:prstGeom prst="rect">
                <a:avLst/>
              </a:prstGeom>
              <a:blipFill>
                <a:blip r:embed="rId2"/>
                <a:stretch>
                  <a:fillRect l="-904" t="-668"/>
                </a:stretch>
              </a:blipFill>
            </p:spPr>
            <p:txBody>
              <a:bodyPr/>
              <a:lstStyle/>
              <a:p>
                <a:r>
                  <a:rPr lang="en-US">
                    <a:noFill/>
                  </a:rPr>
                  <a:t> </a:t>
                </a:r>
              </a:p>
            </p:txBody>
          </p:sp>
        </mc:Fallback>
      </mc:AlternateContent>
    </p:spTree>
    <p:extLst>
      <p:ext uri="{BB962C8B-B14F-4D97-AF65-F5344CB8AC3E}">
        <p14:creationId xmlns:p14="http://schemas.microsoft.com/office/powerpoint/2010/main" val="1050856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EBB61C-25C7-D14F-B671-B0BEA087FB57}"/>
              </a:ext>
            </a:extLst>
          </p:cNvPr>
          <p:cNvSpPr txBox="1"/>
          <p:nvPr/>
        </p:nvSpPr>
        <p:spPr>
          <a:xfrm>
            <a:off x="697375" y="2624719"/>
            <a:ext cx="10680700" cy="707886"/>
          </a:xfrm>
          <a:prstGeom prst="rect">
            <a:avLst/>
          </a:prstGeom>
          <a:noFill/>
        </p:spPr>
        <p:txBody>
          <a:bodyPr wrap="square" rtlCol="0">
            <a:spAutoFit/>
          </a:bodyPr>
          <a:lstStyle/>
          <a:p>
            <a:pPr algn="ctr"/>
            <a:r>
              <a:rPr lang="en-US" sz="4000" dirty="0">
                <a:solidFill>
                  <a:schemeClr val="bg1"/>
                </a:solidFill>
                <a:latin typeface="Microsoft JhengHei" panose="020B0604030504040204" pitchFamily="34" charset="-120"/>
                <a:ea typeface="Microsoft JhengHei" panose="020B0604030504040204" pitchFamily="34" charset="-120"/>
              </a:rPr>
              <a:t>The Algorithm</a:t>
            </a:r>
          </a:p>
        </p:txBody>
      </p:sp>
    </p:spTree>
    <p:extLst>
      <p:ext uri="{BB962C8B-B14F-4D97-AF65-F5344CB8AC3E}">
        <p14:creationId xmlns:p14="http://schemas.microsoft.com/office/powerpoint/2010/main" val="325192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BC045E-1633-3342-B285-5AFE3372CCA8}"/>
              </a:ext>
            </a:extLst>
          </p:cNvPr>
          <p:cNvPicPr>
            <a:picLocks noChangeAspect="1"/>
          </p:cNvPicPr>
          <p:nvPr/>
        </p:nvPicPr>
        <p:blipFill>
          <a:blip r:embed="rId3"/>
          <a:stretch>
            <a:fillRect/>
          </a:stretch>
        </p:blipFill>
        <p:spPr>
          <a:xfrm>
            <a:off x="2681057" y="0"/>
            <a:ext cx="6711518" cy="6861775"/>
          </a:xfrm>
          <a:prstGeom prst="rect">
            <a:avLst/>
          </a:prstGeom>
          <a:noFill/>
        </p:spPr>
      </p:pic>
    </p:spTree>
    <p:extLst>
      <p:ext uri="{BB962C8B-B14F-4D97-AF65-F5344CB8AC3E}">
        <p14:creationId xmlns:p14="http://schemas.microsoft.com/office/powerpoint/2010/main" val="4189162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307059-1801-1649-8DA5-283671B8640F}"/>
              </a:ext>
            </a:extLst>
          </p:cNvPr>
          <p:cNvSpPr txBox="1"/>
          <p:nvPr/>
        </p:nvSpPr>
        <p:spPr>
          <a:xfrm>
            <a:off x="1723020" y="2360333"/>
            <a:ext cx="9817100" cy="2308324"/>
          </a:xfrm>
          <a:prstGeom prst="rect">
            <a:avLst/>
          </a:prstGeom>
          <a:noFill/>
        </p:spPr>
        <p:txBody>
          <a:bodyPr wrap="square" rtlCol="0">
            <a:spAutoFit/>
          </a:bodyPr>
          <a:lstStyle/>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An RL agent may include one or more of these components:</a:t>
            </a: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Policy</a:t>
            </a: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Value function</a:t>
            </a: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Model</a:t>
            </a:r>
            <a:r>
              <a:rPr lang="en-US" sz="2400" dirty="0">
                <a:solidFill>
                  <a:srgbClr val="00B0F0"/>
                </a:solidFill>
                <a:latin typeface="Microsoft New Tai Lue" panose="020B0502040204020203" pitchFamily="34" charset="0"/>
                <a:ea typeface="Microsoft JhengHei" panose="020B0604030504040204" pitchFamily="34" charset="-120"/>
                <a:cs typeface="Microsoft New Tai Lue" panose="020B0502040204020203" pitchFamily="34" charset="0"/>
              </a:rPr>
              <a:t>	</a:t>
            </a: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p:txBody>
      </p:sp>
    </p:spTree>
    <p:extLst>
      <p:ext uri="{BB962C8B-B14F-4D97-AF65-F5344CB8AC3E}">
        <p14:creationId xmlns:p14="http://schemas.microsoft.com/office/powerpoint/2010/main" val="2422821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4120FE-FB30-3047-BFAA-C5CB66A0281F}"/>
              </a:ext>
            </a:extLst>
          </p:cNvPr>
          <p:cNvSpPr txBox="1"/>
          <p:nvPr/>
        </p:nvSpPr>
        <p:spPr>
          <a:xfrm>
            <a:off x="708949" y="761195"/>
            <a:ext cx="10680700" cy="707886"/>
          </a:xfrm>
          <a:prstGeom prst="rect">
            <a:avLst/>
          </a:prstGeom>
          <a:noFill/>
        </p:spPr>
        <p:txBody>
          <a:bodyPr wrap="square" rtlCol="0">
            <a:spAutoFit/>
          </a:bodyPr>
          <a:lstStyle/>
          <a:p>
            <a:pPr algn="ctr"/>
            <a:r>
              <a:rPr lang="en-US" sz="4000" dirty="0">
                <a:solidFill>
                  <a:schemeClr val="bg1"/>
                </a:solidFill>
                <a:latin typeface="Microsoft JhengHei" panose="020B0604030504040204" pitchFamily="34" charset="-120"/>
                <a:ea typeface="Microsoft JhengHei" panose="020B0604030504040204" pitchFamily="34" charset="-120"/>
              </a:rPr>
              <a:t>Policy</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1726DA2-93F5-184D-B758-20924F8601A7}"/>
                  </a:ext>
                </a:extLst>
              </p:cNvPr>
              <p:cNvSpPr txBox="1"/>
              <p:nvPr/>
            </p:nvSpPr>
            <p:spPr>
              <a:xfrm>
                <a:off x="1815617" y="1920495"/>
                <a:ext cx="9817100" cy="2308324"/>
              </a:xfrm>
              <a:prstGeom prst="rect">
                <a:avLst/>
              </a:prstGeom>
              <a:noFill/>
            </p:spPr>
            <p:txBody>
              <a:bodyPr wrap="square" rtlCol="0">
                <a:spAutoFit/>
              </a:bodyPr>
              <a:lstStyle/>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A </a:t>
                </a:r>
                <a:r>
                  <a:rPr lang="en-US" sz="2400" dirty="0">
                    <a:solidFill>
                      <a:srgbClr val="FF0000"/>
                    </a:solidFill>
                    <a:latin typeface="Microsoft New Tai Lue" panose="020B0502040204020203" pitchFamily="34" charset="0"/>
                    <a:ea typeface="Microsoft JhengHei" panose="020B0604030504040204" pitchFamily="34" charset="-120"/>
                    <a:cs typeface="Microsoft New Tai Lue" panose="020B0502040204020203" pitchFamily="34" charset="0"/>
                  </a:rPr>
                  <a:t>policy</a:t>
                </a:r>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is the agent’s behavior </a:t>
                </a:r>
              </a:p>
              <a:p>
                <a:pPr lvl="1"/>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A map from state to action</a:t>
                </a:r>
              </a:p>
              <a:p>
                <a:pPr lvl="1"/>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Deterministic policy: </a:t>
                </a:r>
                <a14:m>
                  <m:oMath xmlns:m="http://schemas.openxmlformats.org/officeDocument/2006/math">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𝑎</m:t>
                    </m:r>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 </m:t>
                    </m:r>
                    <m: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𝜋</m:t>
                    </m:r>
                    <m:d>
                      <m:dPr>
                        <m:ctrlP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ctrlPr>
                      </m:dPr>
                      <m:e>
                        <m: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𝑠</m:t>
                        </m:r>
                      </m:e>
                    </m:d>
                  </m:oMath>
                </a14:m>
                <a:endParaRPr lang="en-US" sz="2400" b="0" dirty="0">
                  <a:solidFill>
                    <a:schemeClr val="bg1"/>
                  </a:solidFill>
                  <a:latin typeface="Microsoft New Tai Lue" panose="020B0502040204020203" pitchFamily="34" charset="0"/>
                  <a:ea typeface="Cambria Math" panose="02040503050406030204" pitchFamily="18" charset="0"/>
                  <a:cs typeface="Microsoft New Tai Lue" panose="020B0502040204020203" pitchFamily="34" charset="0"/>
                </a:endParaRPr>
              </a:p>
              <a:p>
                <a:pPr lvl="1"/>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Stochastic policy: </a:t>
                </a:r>
                <a14:m>
                  <m:oMath xmlns:m="http://schemas.openxmlformats.org/officeDocument/2006/math">
                    <m:r>
                      <a:rPr lang="en-US" sz="2400" i="1">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𝜋</m:t>
                    </m:r>
                    <m:d>
                      <m:dPr>
                        <m:ctrlPr>
                          <a:rPr lang="en-US" sz="2400" i="1">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ctrlPr>
                      </m:dPr>
                      <m:e>
                        <m: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𝑎</m:t>
                        </m:r>
                        <m: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m:t>
                        </m:r>
                        <m:r>
                          <a:rPr lang="en-US" sz="2400" i="1">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𝑠</m:t>
                        </m:r>
                      </m:e>
                    </m:d>
                    <m: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m:t>
                    </m:r>
                    <m:r>
                      <a:rPr lang="en-US" sz="2400" i="1">
                        <a:solidFill>
                          <a:schemeClr val="bg1"/>
                        </a:solidFill>
                        <a:latin typeface="Cambria Math" panose="02040503050406030204" pitchFamily="18" charset="0"/>
                        <a:ea typeface="Cambria Math" panose="02040503050406030204" pitchFamily="18" charset="0"/>
                      </a:rPr>
                      <m:t>𝒫</m:t>
                    </m:r>
                    <m:r>
                      <a:rPr lang="en-US" sz="2400" b="0" i="0" smtClean="0">
                        <a:solidFill>
                          <a:schemeClr val="bg1"/>
                        </a:solidFill>
                        <a:latin typeface="Cambria Math" panose="02040503050406030204" pitchFamily="18" charset="0"/>
                        <a:ea typeface="Cambria Math" panose="02040503050406030204" pitchFamily="18" charset="0"/>
                      </a:rPr>
                      <m:t>[</m:t>
                    </m:r>
                    <m:r>
                      <m:rPr>
                        <m:sty m:val="p"/>
                      </m:rPr>
                      <a:rPr lang="en-US" sz="2400" b="0" i="0" smtClean="0">
                        <a:solidFill>
                          <a:schemeClr val="bg1"/>
                        </a:solidFill>
                        <a:latin typeface="Cambria Math" panose="02040503050406030204" pitchFamily="18" charset="0"/>
                        <a:ea typeface="Cambria Math" panose="02040503050406030204" pitchFamily="18" charset="0"/>
                      </a:rPr>
                      <m:t>A</m:t>
                    </m:r>
                    <m:r>
                      <a:rPr lang="en-US" sz="2400" b="0" i="0" smtClean="0">
                        <a:solidFill>
                          <a:schemeClr val="bg1"/>
                        </a:solidFill>
                        <a:latin typeface="Cambria Math" panose="02040503050406030204" pitchFamily="18" charset="0"/>
                        <a:ea typeface="Cambria Math" panose="02040503050406030204" pitchFamily="18" charset="0"/>
                      </a:rPr>
                      <m:t>=</m:t>
                    </m:r>
                    <m:r>
                      <m:rPr>
                        <m:sty m:val="p"/>
                      </m:rPr>
                      <a:rPr lang="en-US" sz="2400" b="0" i="0" smtClean="0">
                        <a:solidFill>
                          <a:schemeClr val="bg1"/>
                        </a:solidFill>
                        <a:latin typeface="Cambria Math" panose="02040503050406030204" pitchFamily="18" charset="0"/>
                        <a:ea typeface="Cambria Math" panose="02040503050406030204" pitchFamily="18" charset="0"/>
                      </a:rPr>
                      <m:t>a</m:t>
                    </m:r>
                    <m:r>
                      <a:rPr lang="en-US" sz="2400" b="0" i="0" smtClean="0">
                        <a:solidFill>
                          <a:schemeClr val="bg1"/>
                        </a:solidFill>
                        <a:latin typeface="Cambria Math" panose="02040503050406030204" pitchFamily="18" charset="0"/>
                        <a:ea typeface="Cambria Math" panose="02040503050406030204" pitchFamily="18" charset="0"/>
                      </a:rPr>
                      <m:t>|</m:t>
                    </m:r>
                    <m:r>
                      <m:rPr>
                        <m:sty m:val="p"/>
                      </m:rPr>
                      <a:rPr lang="en-US" sz="2400" b="0" i="0" smtClean="0">
                        <a:solidFill>
                          <a:schemeClr val="bg1"/>
                        </a:solidFill>
                        <a:latin typeface="Cambria Math" panose="02040503050406030204" pitchFamily="18" charset="0"/>
                        <a:ea typeface="Cambria Math" panose="02040503050406030204" pitchFamily="18" charset="0"/>
                      </a:rPr>
                      <m:t>S</m:t>
                    </m:r>
                    <m:r>
                      <a:rPr lang="en-US" sz="2400" b="0" i="0" smtClean="0">
                        <a:solidFill>
                          <a:schemeClr val="bg1"/>
                        </a:solidFill>
                        <a:latin typeface="Cambria Math" panose="02040503050406030204" pitchFamily="18" charset="0"/>
                        <a:ea typeface="Cambria Math" panose="02040503050406030204" pitchFamily="18" charset="0"/>
                      </a:rPr>
                      <m:t>=</m:t>
                    </m:r>
                    <m:r>
                      <m:rPr>
                        <m:sty m:val="p"/>
                      </m:rPr>
                      <a:rPr lang="en-US" sz="2400" b="0" i="0" smtClean="0">
                        <a:solidFill>
                          <a:schemeClr val="bg1"/>
                        </a:solidFill>
                        <a:latin typeface="Cambria Math" panose="02040503050406030204" pitchFamily="18" charset="0"/>
                        <a:ea typeface="Cambria Math" panose="02040503050406030204" pitchFamily="18" charset="0"/>
                      </a:rPr>
                      <m:t>s</m:t>
                    </m:r>
                    <m:r>
                      <a:rPr lang="en-US" sz="2400" b="0" i="0" smtClean="0">
                        <a:solidFill>
                          <a:schemeClr val="bg1"/>
                        </a:solidFill>
                        <a:latin typeface="Cambria Math" panose="02040503050406030204" pitchFamily="18" charset="0"/>
                        <a:ea typeface="Cambria Math" panose="02040503050406030204" pitchFamily="18" charset="0"/>
                      </a:rPr>
                      <m:t>]</m:t>
                    </m:r>
                  </m:oMath>
                </a14:m>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p:txBody>
          </p:sp>
        </mc:Choice>
        <mc:Fallback>
          <p:sp>
            <p:nvSpPr>
              <p:cNvPr id="3" name="TextBox 2">
                <a:extLst>
                  <a:ext uri="{FF2B5EF4-FFF2-40B4-BE49-F238E27FC236}">
                    <a16:creationId xmlns:a16="http://schemas.microsoft.com/office/drawing/2014/main" id="{D1726DA2-93F5-184D-B758-20924F8601A7}"/>
                  </a:ext>
                </a:extLst>
              </p:cNvPr>
              <p:cNvSpPr txBox="1">
                <a:spLocks noRot="1" noChangeAspect="1" noMove="1" noResize="1" noEditPoints="1" noAdjustHandles="1" noChangeArrowheads="1" noChangeShapeType="1" noTextEdit="1"/>
              </p:cNvSpPr>
              <p:nvPr/>
            </p:nvSpPr>
            <p:spPr>
              <a:xfrm>
                <a:off x="1815617" y="1920495"/>
                <a:ext cx="9817100" cy="2308324"/>
              </a:xfrm>
              <a:prstGeom prst="rect">
                <a:avLst/>
              </a:prstGeom>
              <a:blipFill>
                <a:blip r:embed="rId2"/>
                <a:stretch>
                  <a:fillRect l="-904" t="-1639"/>
                </a:stretch>
              </a:blipFill>
            </p:spPr>
            <p:txBody>
              <a:bodyPr/>
              <a:lstStyle/>
              <a:p>
                <a:r>
                  <a:rPr lang="en-US">
                    <a:noFill/>
                  </a:rPr>
                  <a:t> </a:t>
                </a:r>
              </a:p>
            </p:txBody>
          </p:sp>
        </mc:Fallback>
      </mc:AlternateContent>
    </p:spTree>
    <p:extLst>
      <p:ext uri="{BB962C8B-B14F-4D97-AF65-F5344CB8AC3E}">
        <p14:creationId xmlns:p14="http://schemas.microsoft.com/office/powerpoint/2010/main" val="3700109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4120FE-FB30-3047-BFAA-C5CB66A0281F}"/>
              </a:ext>
            </a:extLst>
          </p:cNvPr>
          <p:cNvSpPr txBox="1"/>
          <p:nvPr/>
        </p:nvSpPr>
        <p:spPr>
          <a:xfrm>
            <a:off x="708949" y="761195"/>
            <a:ext cx="10680700" cy="707886"/>
          </a:xfrm>
          <a:prstGeom prst="rect">
            <a:avLst/>
          </a:prstGeom>
          <a:noFill/>
        </p:spPr>
        <p:txBody>
          <a:bodyPr wrap="square" rtlCol="0">
            <a:spAutoFit/>
          </a:bodyPr>
          <a:lstStyle/>
          <a:p>
            <a:pPr algn="ctr"/>
            <a:r>
              <a:rPr lang="en-US" sz="4000" dirty="0">
                <a:solidFill>
                  <a:schemeClr val="bg1"/>
                </a:solidFill>
                <a:latin typeface="Microsoft JhengHei" panose="020B0604030504040204" pitchFamily="34" charset="-120"/>
                <a:ea typeface="Microsoft JhengHei" panose="020B0604030504040204" pitchFamily="34" charset="-120"/>
              </a:rPr>
              <a:t>Value Function</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1726DA2-93F5-184D-B758-20924F8601A7}"/>
                  </a:ext>
                </a:extLst>
              </p:cNvPr>
              <p:cNvSpPr txBox="1"/>
              <p:nvPr/>
            </p:nvSpPr>
            <p:spPr>
              <a:xfrm>
                <a:off x="1815617" y="1920495"/>
                <a:ext cx="9817100" cy="2398029"/>
              </a:xfrm>
              <a:prstGeom prst="rect">
                <a:avLst/>
              </a:prstGeom>
              <a:noFill/>
            </p:spPr>
            <p:txBody>
              <a:bodyPr wrap="square" rtlCol="0">
                <a:spAutoFit/>
              </a:bodyPr>
              <a:lstStyle/>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A </a:t>
                </a:r>
                <a:r>
                  <a:rPr lang="en-US" sz="2400" dirty="0">
                    <a:solidFill>
                      <a:srgbClr val="FF0000"/>
                    </a:solidFill>
                    <a:latin typeface="Microsoft New Tai Lue" panose="020B0502040204020203" pitchFamily="34" charset="0"/>
                    <a:ea typeface="Microsoft JhengHei" panose="020B0604030504040204" pitchFamily="34" charset="-120"/>
                    <a:cs typeface="Microsoft New Tai Lue" panose="020B0502040204020203" pitchFamily="34" charset="0"/>
                  </a:rPr>
                  <a:t>value function</a:t>
                </a:r>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is a prediction of future reward</a:t>
                </a:r>
              </a:p>
              <a:p>
                <a:pPr lvl="1"/>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Used to evaluate the goodness/badness of states</a:t>
                </a:r>
              </a:p>
              <a:p>
                <a:pPr lvl="1"/>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Can therefore be used to select between actions</a:t>
                </a: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ctrlPr>
                        </m:sSubPr>
                        <m:e>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𝑣</m:t>
                          </m:r>
                        </m:e>
                        <m:sub>
                          <m:r>
                            <a:rPr lang="en-US" sz="240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𝜋</m:t>
                          </m:r>
                        </m:sub>
                      </m:sSub>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 </m:t>
                      </m:r>
                      <m: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𝔼</m:t>
                      </m:r>
                      <m: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m:t>
                      </m:r>
                      <m:sSub>
                        <m:sSubPr>
                          <m:ctrlP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ctrlPr>
                        </m:sSubPr>
                        <m:e>
                          <m: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𝑅</m:t>
                          </m:r>
                        </m:e>
                        <m:sub>
                          <m: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𝑡</m:t>
                          </m:r>
                        </m:sub>
                      </m:sSub>
                      <m: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m:t>
                      </m:r>
                      <m: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𝛾</m:t>
                      </m:r>
                      <m:sSub>
                        <m:sSubPr>
                          <m:ctrlPr>
                            <a:rPr lang="en-US" sz="2400" i="1">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ctrlPr>
                        </m:sSubPr>
                        <m:e>
                          <m:r>
                            <a:rPr lang="en-US" sz="2400" i="1">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𝑅</m:t>
                          </m:r>
                        </m:e>
                        <m:sub>
                          <m:r>
                            <a:rPr lang="en-US" sz="2400" i="1">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𝑡</m:t>
                          </m:r>
                          <m: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+1</m:t>
                          </m:r>
                        </m:sub>
                      </m:sSub>
                      <m:r>
                        <a:rPr lang="en-US" sz="2400" i="1">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m:t>
                      </m:r>
                      <m:sSup>
                        <m:sSupPr>
                          <m:ctrlPr>
                            <a:rPr lang="en-US" sz="240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ctrlPr>
                        </m:sSupPr>
                        <m:e>
                          <m:r>
                            <a:rPr lang="en-US" sz="2400" i="1">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𝛾</m:t>
                          </m:r>
                        </m:e>
                        <m:sup>
                          <m: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2</m:t>
                          </m:r>
                        </m:sup>
                      </m:sSup>
                      <m:sSub>
                        <m:sSubPr>
                          <m:ctrlPr>
                            <a:rPr lang="en-US" sz="240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ctrlPr>
                        </m:sSubPr>
                        <m:e>
                          <m:r>
                            <a:rPr lang="en-US" sz="2400" i="1">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𝑅</m:t>
                          </m:r>
                        </m:e>
                        <m:sub>
                          <m:r>
                            <a:rPr lang="en-US" sz="2400" i="1">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𝑡</m:t>
                          </m:r>
                          <m:r>
                            <a:rPr lang="en-US" sz="2400" i="1">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m:t>
                          </m:r>
                          <m: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2</m:t>
                          </m:r>
                        </m:sub>
                      </m:sSub>
                      <m: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 …|</m:t>
                      </m:r>
                      <m:sSub>
                        <m:sSubPr>
                          <m:ctrlPr>
                            <a:rPr lang="en-US" sz="2400" i="1">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ctrlPr>
                        </m:sSubPr>
                        <m:e>
                          <m: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 </m:t>
                          </m:r>
                          <m: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𝑆</m:t>
                          </m:r>
                        </m:e>
                        <m:sub>
                          <m:r>
                            <a:rPr lang="en-US" sz="2400" i="1">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𝑡</m:t>
                          </m:r>
                        </m:sub>
                      </m:sSub>
                      <m: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m:t>
                      </m:r>
                      <m: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𝑠</m:t>
                      </m:r>
                      <m:r>
                        <a:rPr lang="en-US" sz="2400" b="0" i="1" smtClean="0">
                          <a:solidFill>
                            <a:schemeClr val="bg1"/>
                          </a:solidFill>
                          <a:latin typeface="Cambria Math" panose="02040503050406030204" pitchFamily="18" charset="0"/>
                          <a:ea typeface="Cambria Math" panose="02040503050406030204" pitchFamily="18" charset="0"/>
                          <a:cs typeface="Microsoft New Tai Lue" panose="020B0502040204020203" pitchFamily="34" charset="0"/>
                        </a:rPr>
                        <m:t>]</m:t>
                      </m:r>
                    </m:oMath>
                  </m:oMathPara>
                </a14:m>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p:txBody>
          </p:sp>
        </mc:Choice>
        <mc:Fallback>
          <p:sp>
            <p:nvSpPr>
              <p:cNvPr id="3" name="TextBox 2">
                <a:extLst>
                  <a:ext uri="{FF2B5EF4-FFF2-40B4-BE49-F238E27FC236}">
                    <a16:creationId xmlns:a16="http://schemas.microsoft.com/office/drawing/2014/main" id="{D1726DA2-93F5-184D-B758-20924F8601A7}"/>
                  </a:ext>
                </a:extLst>
              </p:cNvPr>
              <p:cNvSpPr txBox="1">
                <a:spLocks noRot="1" noChangeAspect="1" noMove="1" noResize="1" noEditPoints="1" noAdjustHandles="1" noChangeArrowheads="1" noChangeShapeType="1" noTextEdit="1"/>
              </p:cNvSpPr>
              <p:nvPr/>
            </p:nvSpPr>
            <p:spPr>
              <a:xfrm>
                <a:off x="1815617" y="1920495"/>
                <a:ext cx="9817100" cy="2398029"/>
              </a:xfrm>
              <a:prstGeom prst="rect">
                <a:avLst/>
              </a:prstGeom>
              <a:blipFill>
                <a:blip r:embed="rId2"/>
                <a:stretch>
                  <a:fillRect l="-904" t="-1579"/>
                </a:stretch>
              </a:blipFill>
            </p:spPr>
            <p:txBody>
              <a:bodyPr/>
              <a:lstStyle/>
              <a:p>
                <a:r>
                  <a:rPr lang="en-US">
                    <a:noFill/>
                  </a:rPr>
                  <a:t> </a:t>
                </a:r>
              </a:p>
            </p:txBody>
          </p:sp>
        </mc:Fallback>
      </mc:AlternateContent>
    </p:spTree>
    <p:extLst>
      <p:ext uri="{BB962C8B-B14F-4D97-AF65-F5344CB8AC3E}">
        <p14:creationId xmlns:p14="http://schemas.microsoft.com/office/powerpoint/2010/main" val="3348770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4120FE-FB30-3047-BFAA-C5CB66A0281F}"/>
              </a:ext>
            </a:extLst>
          </p:cNvPr>
          <p:cNvSpPr txBox="1"/>
          <p:nvPr/>
        </p:nvSpPr>
        <p:spPr>
          <a:xfrm>
            <a:off x="708949" y="761195"/>
            <a:ext cx="10680700" cy="707886"/>
          </a:xfrm>
          <a:prstGeom prst="rect">
            <a:avLst/>
          </a:prstGeom>
          <a:noFill/>
        </p:spPr>
        <p:txBody>
          <a:bodyPr wrap="square" rtlCol="0">
            <a:spAutoFit/>
          </a:bodyPr>
          <a:lstStyle/>
          <a:p>
            <a:pPr algn="ctr"/>
            <a:r>
              <a:rPr lang="en-US" sz="4000" dirty="0">
                <a:solidFill>
                  <a:schemeClr val="bg1"/>
                </a:solidFill>
                <a:latin typeface="Microsoft JhengHei" panose="020B0604030504040204" pitchFamily="34" charset="-120"/>
                <a:ea typeface="Microsoft JhengHei" panose="020B0604030504040204" pitchFamily="34" charset="-120"/>
              </a:rPr>
              <a:t>Model</a:t>
            </a:r>
          </a:p>
        </p:txBody>
      </p:sp>
      <p:sp>
        <p:nvSpPr>
          <p:cNvPr id="3" name="TextBox 2">
            <a:extLst>
              <a:ext uri="{FF2B5EF4-FFF2-40B4-BE49-F238E27FC236}">
                <a16:creationId xmlns:a16="http://schemas.microsoft.com/office/drawing/2014/main" id="{D1726DA2-93F5-184D-B758-20924F8601A7}"/>
              </a:ext>
            </a:extLst>
          </p:cNvPr>
          <p:cNvSpPr txBox="1"/>
          <p:nvPr/>
        </p:nvSpPr>
        <p:spPr>
          <a:xfrm>
            <a:off x="1838767" y="2418207"/>
            <a:ext cx="9817100" cy="830997"/>
          </a:xfrm>
          <a:prstGeom prst="rect">
            <a:avLst/>
          </a:prstGeom>
          <a:noFill/>
        </p:spPr>
        <p:txBody>
          <a:bodyPr wrap="square" rtlCol="0">
            <a:spAutoFit/>
          </a:bodyPr>
          <a:lstStyle/>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A </a:t>
            </a:r>
            <a:r>
              <a:rPr lang="en-US" sz="2400" dirty="0">
                <a:solidFill>
                  <a:srgbClr val="FF0000"/>
                </a:solidFill>
                <a:latin typeface="Microsoft New Tai Lue" panose="020B0502040204020203" pitchFamily="34" charset="0"/>
                <a:ea typeface="Microsoft JhengHei" panose="020B0604030504040204" pitchFamily="34" charset="-120"/>
                <a:cs typeface="Microsoft New Tai Lue" panose="020B0502040204020203" pitchFamily="34" charset="0"/>
              </a:rPr>
              <a:t>model </a:t>
            </a:r>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predicts what the environment will do next</a:t>
            </a:r>
          </a:p>
          <a:p>
            <a:pPr lvl="1"/>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Used to predict the next state and the next reward</a:t>
            </a:r>
          </a:p>
        </p:txBody>
      </p:sp>
    </p:spTree>
    <p:extLst>
      <p:ext uri="{BB962C8B-B14F-4D97-AF65-F5344CB8AC3E}">
        <p14:creationId xmlns:p14="http://schemas.microsoft.com/office/powerpoint/2010/main" val="1908408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3BDA65-0AD0-814A-9797-CDFE2F0D6C49}"/>
              </a:ext>
            </a:extLst>
          </p:cNvPr>
          <p:cNvPicPr>
            <a:picLocks noChangeAspect="1"/>
          </p:cNvPicPr>
          <p:nvPr/>
        </p:nvPicPr>
        <p:blipFill>
          <a:blip r:embed="rId2"/>
          <a:stretch>
            <a:fillRect/>
          </a:stretch>
        </p:blipFill>
        <p:spPr>
          <a:xfrm>
            <a:off x="1609630" y="416689"/>
            <a:ext cx="8911083" cy="5000263"/>
          </a:xfrm>
          <a:prstGeom prst="rect">
            <a:avLst/>
          </a:prstGeom>
        </p:spPr>
      </p:pic>
      <p:sp>
        <p:nvSpPr>
          <p:cNvPr id="3" name="TextBox 2">
            <a:extLst>
              <a:ext uri="{FF2B5EF4-FFF2-40B4-BE49-F238E27FC236}">
                <a16:creationId xmlns:a16="http://schemas.microsoft.com/office/drawing/2014/main" id="{11018899-D59B-2842-9AF8-ED66A2CDAA09}"/>
              </a:ext>
            </a:extLst>
          </p:cNvPr>
          <p:cNvSpPr txBox="1"/>
          <p:nvPr/>
        </p:nvSpPr>
        <p:spPr>
          <a:xfrm>
            <a:off x="1609630" y="5903089"/>
            <a:ext cx="8992780" cy="461665"/>
          </a:xfrm>
          <a:prstGeom prst="rect">
            <a:avLst/>
          </a:prstGeom>
          <a:noFill/>
        </p:spPr>
        <p:txBody>
          <a:bodyPr wrap="square" rtlCol="0">
            <a:spAutoFit/>
          </a:bodyPr>
          <a:lstStyle/>
          <a:p>
            <a:pPr algn="ctr"/>
            <a:r>
              <a:rPr lang="en-US" sz="2400" dirty="0">
                <a:solidFill>
                  <a:schemeClr val="bg1"/>
                </a:solidFill>
                <a:latin typeface="Microsoft JhengHei" panose="020B0604030504040204" pitchFamily="34" charset="-120"/>
                <a:ea typeface="Microsoft JhengHei" panose="020B0604030504040204" pitchFamily="34" charset="-120"/>
              </a:rPr>
              <a:t>Arrows represent the policy for each state</a:t>
            </a:r>
          </a:p>
        </p:txBody>
      </p:sp>
    </p:spTree>
    <p:extLst>
      <p:ext uri="{BB962C8B-B14F-4D97-AF65-F5344CB8AC3E}">
        <p14:creationId xmlns:p14="http://schemas.microsoft.com/office/powerpoint/2010/main" val="3787022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0E4A12-F32F-224A-AD3F-BC1F9D91795D}"/>
              </a:ext>
            </a:extLst>
          </p:cNvPr>
          <p:cNvPicPr>
            <a:picLocks noChangeAspect="1"/>
          </p:cNvPicPr>
          <p:nvPr/>
        </p:nvPicPr>
        <p:blipFill>
          <a:blip r:embed="rId3"/>
          <a:stretch>
            <a:fillRect/>
          </a:stretch>
        </p:blipFill>
        <p:spPr>
          <a:xfrm>
            <a:off x="1523112" y="289368"/>
            <a:ext cx="9426539" cy="5289500"/>
          </a:xfrm>
          <a:prstGeom prst="rect">
            <a:avLst/>
          </a:prstGeom>
        </p:spPr>
      </p:pic>
      <p:sp>
        <p:nvSpPr>
          <p:cNvPr id="3" name="TextBox 2">
            <a:extLst>
              <a:ext uri="{FF2B5EF4-FFF2-40B4-BE49-F238E27FC236}">
                <a16:creationId xmlns:a16="http://schemas.microsoft.com/office/drawing/2014/main" id="{5360BBFC-5E9B-9749-BDD7-6068B261FDBB}"/>
              </a:ext>
            </a:extLst>
          </p:cNvPr>
          <p:cNvSpPr txBox="1"/>
          <p:nvPr/>
        </p:nvSpPr>
        <p:spPr>
          <a:xfrm>
            <a:off x="1609630" y="5903089"/>
            <a:ext cx="8992780" cy="461665"/>
          </a:xfrm>
          <a:prstGeom prst="rect">
            <a:avLst/>
          </a:prstGeom>
          <a:noFill/>
        </p:spPr>
        <p:txBody>
          <a:bodyPr wrap="square" rtlCol="0">
            <a:spAutoFit/>
          </a:bodyPr>
          <a:lstStyle/>
          <a:p>
            <a:pPr algn="ctr"/>
            <a:r>
              <a:rPr lang="en-US" sz="2400" dirty="0">
                <a:solidFill>
                  <a:schemeClr val="bg1"/>
                </a:solidFill>
                <a:latin typeface="Microsoft JhengHei" panose="020B0604030504040204" pitchFamily="34" charset="-120"/>
                <a:ea typeface="Microsoft JhengHei" panose="020B0604030504040204" pitchFamily="34" charset="-120"/>
              </a:rPr>
              <a:t>Numbers represent the value for each state</a:t>
            </a:r>
          </a:p>
        </p:txBody>
      </p:sp>
    </p:spTree>
    <p:extLst>
      <p:ext uri="{BB962C8B-B14F-4D97-AF65-F5344CB8AC3E}">
        <p14:creationId xmlns:p14="http://schemas.microsoft.com/office/powerpoint/2010/main" val="250333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F1C4BB-A585-9148-B05A-A4C476E02F6F}"/>
              </a:ext>
            </a:extLst>
          </p:cNvPr>
          <p:cNvSpPr txBox="1"/>
          <p:nvPr/>
        </p:nvSpPr>
        <p:spPr>
          <a:xfrm>
            <a:off x="732098" y="2879362"/>
            <a:ext cx="10680700" cy="707886"/>
          </a:xfrm>
          <a:prstGeom prst="rect">
            <a:avLst/>
          </a:prstGeom>
          <a:noFill/>
        </p:spPr>
        <p:txBody>
          <a:bodyPr wrap="square" rtlCol="0">
            <a:spAutoFit/>
          </a:bodyPr>
          <a:lstStyle/>
          <a:p>
            <a:pPr algn="ctr"/>
            <a:r>
              <a:rPr lang="en-US" sz="4000" dirty="0">
                <a:solidFill>
                  <a:schemeClr val="bg1"/>
                </a:solidFill>
                <a:latin typeface="Microsoft JhengHei" panose="020B0604030504040204" pitchFamily="34" charset="-120"/>
                <a:ea typeface="Microsoft JhengHei" panose="020B0604030504040204" pitchFamily="34" charset="-120"/>
              </a:rPr>
              <a:t>Problems with Reinforcement Learning</a:t>
            </a:r>
          </a:p>
        </p:txBody>
      </p:sp>
    </p:spTree>
    <p:extLst>
      <p:ext uri="{BB962C8B-B14F-4D97-AF65-F5344CB8AC3E}">
        <p14:creationId xmlns:p14="http://schemas.microsoft.com/office/powerpoint/2010/main" val="421572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EF455E-B441-404C-9666-6DE656410AC5}"/>
              </a:ext>
            </a:extLst>
          </p:cNvPr>
          <p:cNvSpPr txBox="1"/>
          <p:nvPr/>
        </p:nvSpPr>
        <p:spPr>
          <a:xfrm>
            <a:off x="870994" y="691746"/>
            <a:ext cx="10680700" cy="707886"/>
          </a:xfrm>
          <a:prstGeom prst="rect">
            <a:avLst/>
          </a:prstGeom>
          <a:noFill/>
        </p:spPr>
        <p:txBody>
          <a:bodyPr wrap="square" rtlCol="0">
            <a:spAutoFit/>
          </a:bodyPr>
          <a:lstStyle/>
          <a:p>
            <a:pPr algn="ctr"/>
            <a:r>
              <a:rPr lang="en-US" sz="4000" dirty="0">
                <a:solidFill>
                  <a:schemeClr val="bg1"/>
                </a:solidFill>
                <a:latin typeface="Microsoft JhengHei" panose="020B0604030504040204" pitchFamily="34" charset="-120"/>
                <a:ea typeface="Microsoft JhengHei" panose="020B0604030504040204" pitchFamily="34" charset="-120"/>
              </a:rPr>
              <a:t>Exploration vs Exploitation</a:t>
            </a:r>
          </a:p>
        </p:txBody>
      </p:sp>
      <p:sp>
        <p:nvSpPr>
          <p:cNvPr id="3" name="TextBox 2">
            <a:extLst>
              <a:ext uri="{FF2B5EF4-FFF2-40B4-BE49-F238E27FC236}">
                <a16:creationId xmlns:a16="http://schemas.microsoft.com/office/drawing/2014/main" id="{81F10833-BE95-0A40-9AEF-B0B39E213282}"/>
              </a:ext>
            </a:extLst>
          </p:cNvPr>
          <p:cNvSpPr txBox="1"/>
          <p:nvPr/>
        </p:nvSpPr>
        <p:spPr>
          <a:xfrm>
            <a:off x="1714954" y="1944547"/>
            <a:ext cx="8992780" cy="3046988"/>
          </a:xfrm>
          <a:prstGeom prst="rect">
            <a:avLst/>
          </a:prstGeom>
          <a:noFill/>
        </p:spPr>
        <p:txBody>
          <a:bodyPr wrap="square" rtlCol="0">
            <a:spAutoFit/>
          </a:bodyPr>
          <a:lstStyle/>
          <a:p>
            <a:r>
              <a:rPr lang="en-US" sz="2400" dirty="0">
                <a:solidFill>
                  <a:schemeClr val="bg1"/>
                </a:solidFill>
                <a:latin typeface="Microsoft JhengHei" panose="020B0604030504040204" pitchFamily="34" charset="-120"/>
                <a:ea typeface="Microsoft JhengHei" panose="020B0604030504040204" pitchFamily="34" charset="-120"/>
              </a:rPr>
              <a:t>Exploration finds more information about the environment</a:t>
            </a:r>
          </a:p>
          <a:p>
            <a:endParaRPr lang="en-US" sz="2400" dirty="0">
              <a:solidFill>
                <a:schemeClr val="bg1"/>
              </a:solidFill>
              <a:latin typeface="Microsoft JhengHei" panose="020B0604030504040204" pitchFamily="34" charset="-120"/>
              <a:ea typeface="Microsoft JhengHei" panose="020B0604030504040204" pitchFamily="34" charset="-120"/>
            </a:endParaRPr>
          </a:p>
          <a:p>
            <a:r>
              <a:rPr lang="en-US" sz="2400" dirty="0">
                <a:solidFill>
                  <a:schemeClr val="bg1"/>
                </a:solidFill>
                <a:latin typeface="Microsoft JhengHei" panose="020B0604030504040204" pitchFamily="34" charset="-120"/>
                <a:ea typeface="Microsoft JhengHei" panose="020B0604030504040204" pitchFamily="34" charset="-120"/>
              </a:rPr>
              <a:t>Exploitation exploits known information about the environment in order to maximize reward</a:t>
            </a:r>
          </a:p>
          <a:p>
            <a:endParaRPr lang="en-US" sz="2400" dirty="0">
              <a:solidFill>
                <a:schemeClr val="bg1"/>
              </a:solidFill>
              <a:latin typeface="Microsoft JhengHei" panose="020B0604030504040204" pitchFamily="34" charset="-120"/>
              <a:ea typeface="Microsoft JhengHei" panose="020B0604030504040204" pitchFamily="34" charset="-120"/>
            </a:endParaRPr>
          </a:p>
          <a:p>
            <a:r>
              <a:rPr lang="en-US" sz="2400" dirty="0">
                <a:solidFill>
                  <a:schemeClr val="bg1"/>
                </a:solidFill>
                <a:latin typeface="Microsoft JhengHei" panose="020B0604030504040204" pitchFamily="34" charset="-120"/>
                <a:ea typeface="Microsoft JhengHei" panose="020B0604030504040204" pitchFamily="34" charset="-120"/>
              </a:rPr>
              <a:t>It is usually important to do both</a:t>
            </a:r>
          </a:p>
          <a:p>
            <a:endParaRPr lang="en-US" sz="2400" dirty="0">
              <a:solidFill>
                <a:schemeClr val="bg1"/>
              </a:solidFill>
              <a:latin typeface="Microsoft JhengHei" panose="020B0604030504040204" pitchFamily="34" charset="-120"/>
              <a:ea typeface="Microsoft JhengHei" panose="020B0604030504040204" pitchFamily="34" charset="-120"/>
            </a:endParaRPr>
          </a:p>
          <a:p>
            <a:r>
              <a:rPr lang="en-US" sz="2400" dirty="0">
                <a:solidFill>
                  <a:schemeClr val="bg1"/>
                </a:solidFill>
                <a:latin typeface="Microsoft JhengHei" panose="020B0604030504040204" pitchFamily="34" charset="-120"/>
                <a:ea typeface="Microsoft JhengHei" panose="020B0604030504040204" pitchFamily="34" charset="-120"/>
              </a:rPr>
              <a:t>For example, restaurant selection</a:t>
            </a:r>
          </a:p>
        </p:txBody>
      </p:sp>
    </p:spTree>
    <p:extLst>
      <p:ext uri="{BB962C8B-B14F-4D97-AF65-F5344CB8AC3E}">
        <p14:creationId xmlns:p14="http://schemas.microsoft.com/office/powerpoint/2010/main" val="504022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EF455E-B441-404C-9666-6DE656410AC5}"/>
              </a:ext>
            </a:extLst>
          </p:cNvPr>
          <p:cNvSpPr txBox="1"/>
          <p:nvPr/>
        </p:nvSpPr>
        <p:spPr>
          <a:xfrm>
            <a:off x="870994" y="691746"/>
            <a:ext cx="10680700" cy="707886"/>
          </a:xfrm>
          <a:prstGeom prst="rect">
            <a:avLst/>
          </a:prstGeom>
          <a:noFill/>
        </p:spPr>
        <p:txBody>
          <a:bodyPr wrap="square" rtlCol="0">
            <a:spAutoFit/>
          </a:bodyPr>
          <a:lstStyle/>
          <a:p>
            <a:pPr algn="ctr"/>
            <a:r>
              <a:rPr lang="en-US" sz="4000" dirty="0">
                <a:solidFill>
                  <a:schemeClr val="bg1"/>
                </a:solidFill>
                <a:latin typeface="Microsoft JhengHei" panose="020B0604030504040204" pitchFamily="34" charset="-120"/>
                <a:ea typeface="Microsoft JhengHei" panose="020B0604030504040204" pitchFamily="34" charset="-120"/>
              </a:rPr>
              <a:t>Prediction vs Control</a:t>
            </a:r>
          </a:p>
        </p:txBody>
      </p:sp>
      <p:sp>
        <p:nvSpPr>
          <p:cNvPr id="3" name="TextBox 2">
            <a:extLst>
              <a:ext uri="{FF2B5EF4-FFF2-40B4-BE49-F238E27FC236}">
                <a16:creationId xmlns:a16="http://schemas.microsoft.com/office/drawing/2014/main" id="{81F10833-BE95-0A40-9AEF-B0B39E213282}"/>
              </a:ext>
            </a:extLst>
          </p:cNvPr>
          <p:cNvSpPr txBox="1"/>
          <p:nvPr/>
        </p:nvSpPr>
        <p:spPr>
          <a:xfrm>
            <a:off x="1714954" y="1944547"/>
            <a:ext cx="8992780" cy="1569660"/>
          </a:xfrm>
          <a:prstGeom prst="rect">
            <a:avLst/>
          </a:prstGeom>
          <a:noFill/>
        </p:spPr>
        <p:txBody>
          <a:bodyPr wrap="square" rtlCol="0">
            <a:spAutoFit/>
          </a:bodyPr>
          <a:lstStyle/>
          <a:p>
            <a:r>
              <a:rPr lang="en-US" sz="2400" dirty="0">
                <a:solidFill>
                  <a:schemeClr val="bg1"/>
                </a:solidFill>
                <a:latin typeface="Microsoft JhengHei" panose="020B0604030504040204" pitchFamily="34" charset="-120"/>
                <a:ea typeface="Microsoft JhengHei" panose="020B0604030504040204" pitchFamily="34" charset="-120"/>
              </a:rPr>
              <a:t>Prediction: Given a policy, evaluate the future</a:t>
            </a:r>
          </a:p>
          <a:p>
            <a:endParaRPr lang="en-US" sz="2400" dirty="0">
              <a:solidFill>
                <a:schemeClr val="bg1"/>
              </a:solidFill>
              <a:latin typeface="Microsoft JhengHei" panose="020B0604030504040204" pitchFamily="34" charset="-120"/>
              <a:ea typeface="Microsoft JhengHei" panose="020B0604030504040204" pitchFamily="34" charset="-120"/>
            </a:endParaRPr>
          </a:p>
          <a:p>
            <a:r>
              <a:rPr lang="en-US" sz="2400" dirty="0">
                <a:solidFill>
                  <a:schemeClr val="bg1"/>
                </a:solidFill>
                <a:latin typeface="Microsoft JhengHei" panose="020B0604030504040204" pitchFamily="34" charset="-120"/>
                <a:ea typeface="Microsoft JhengHei" panose="020B0604030504040204" pitchFamily="34" charset="-120"/>
              </a:rPr>
              <a:t>Control: Find the optimal policy </a:t>
            </a:r>
          </a:p>
          <a:p>
            <a:r>
              <a:rPr lang="en-US" sz="2400" dirty="0">
                <a:solidFill>
                  <a:schemeClr val="bg1"/>
                </a:solidFill>
                <a:latin typeface="Microsoft JhengHei" panose="020B0604030504040204" pitchFamily="34" charset="-120"/>
                <a:ea typeface="Microsoft JhengHei" panose="020B0604030504040204" pitchFamily="34" charset="-120"/>
              </a:rPr>
              <a:t>	</a:t>
            </a:r>
          </a:p>
        </p:txBody>
      </p:sp>
    </p:spTree>
    <p:extLst>
      <p:ext uri="{BB962C8B-B14F-4D97-AF65-F5344CB8AC3E}">
        <p14:creationId xmlns:p14="http://schemas.microsoft.com/office/powerpoint/2010/main" val="1615094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7900" y="622300"/>
            <a:ext cx="10680700" cy="707886"/>
          </a:xfrm>
          <a:prstGeom prst="rect">
            <a:avLst/>
          </a:prstGeom>
          <a:noFill/>
        </p:spPr>
        <p:txBody>
          <a:bodyPr wrap="square" rtlCol="0">
            <a:spAutoFit/>
          </a:bodyPr>
          <a:lstStyle/>
          <a:p>
            <a:pPr algn="ctr"/>
            <a:r>
              <a:rPr lang="en-US" sz="4000" dirty="0">
                <a:solidFill>
                  <a:schemeClr val="bg1"/>
                </a:solidFill>
                <a:latin typeface="Microsoft JhengHei" panose="020B0604030504040204" pitchFamily="34" charset="-120"/>
                <a:ea typeface="Microsoft JhengHei" panose="020B0604030504040204" pitchFamily="34" charset="-120"/>
              </a:rPr>
              <a:t>Examples of Reinforcement Learning</a:t>
            </a:r>
          </a:p>
        </p:txBody>
      </p:sp>
      <p:pic>
        <p:nvPicPr>
          <p:cNvPr id="3" name="Picture 2">
            <a:hlinkClick r:id="rId2"/>
            <a:extLst>
              <a:ext uri="{FF2B5EF4-FFF2-40B4-BE49-F238E27FC236}">
                <a16:creationId xmlns:a16="http://schemas.microsoft.com/office/drawing/2014/main" id="{21D084F6-6D80-8245-BC5B-E20606813F9F}"/>
              </a:ext>
            </a:extLst>
          </p:cNvPr>
          <p:cNvPicPr>
            <a:picLocks noChangeAspect="1"/>
          </p:cNvPicPr>
          <p:nvPr/>
        </p:nvPicPr>
        <p:blipFill>
          <a:blip r:embed="rId3"/>
          <a:stretch>
            <a:fillRect/>
          </a:stretch>
        </p:blipFill>
        <p:spPr>
          <a:xfrm>
            <a:off x="977900" y="1713053"/>
            <a:ext cx="3780651" cy="2098394"/>
          </a:xfrm>
          <a:prstGeom prst="rect">
            <a:avLst/>
          </a:prstGeom>
        </p:spPr>
      </p:pic>
      <p:pic>
        <p:nvPicPr>
          <p:cNvPr id="4" name="Picture 3">
            <a:hlinkClick r:id="rId4"/>
            <a:extLst>
              <a:ext uri="{FF2B5EF4-FFF2-40B4-BE49-F238E27FC236}">
                <a16:creationId xmlns:a16="http://schemas.microsoft.com/office/drawing/2014/main" id="{1D5535B3-D681-AF4A-9B8C-B131BF7BCA0F}"/>
              </a:ext>
            </a:extLst>
          </p:cNvPr>
          <p:cNvPicPr>
            <a:picLocks noChangeAspect="1"/>
          </p:cNvPicPr>
          <p:nvPr/>
        </p:nvPicPr>
        <p:blipFill>
          <a:blip r:embed="rId5"/>
          <a:stretch>
            <a:fillRect/>
          </a:stretch>
        </p:blipFill>
        <p:spPr>
          <a:xfrm>
            <a:off x="6652389" y="1713053"/>
            <a:ext cx="4346406" cy="2250633"/>
          </a:xfrm>
          <a:prstGeom prst="rect">
            <a:avLst/>
          </a:prstGeom>
        </p:spPr>
      </p:pic>
      <p:pic>
        <p:nvPicPr>
          <p:cNvPr id="5" name="Picture 4">
            <a:hlinkClick r:id="rId6"/>
            <a:extLst>
              <a:ext uri="{FF2B5EF4-FFF2-40B4-BE49-F238E27FC236}">
                <a16:creationId xmlns:a16="http://schemas.microsoft.com/office/drawing/2014/main" id="{C0B631D2-FC9B-D848-9D67-F22878FA200C}"/>
              </a:ext>
            </a:extLst>
          </p:cNvPr>
          <p:cNvPicPr>
            <a:picLocks noChangeAspect="1"/>
          </p:cNvPicPr>
          <p:nvPr/>
        </p:nvPicPr>
        <p:blipFill>
          <a:blip r:embed="rId7"/>
          <a:stretch>
            <a:fillRect/>
          </a:stretch>
        </p:blipFill>
        <p:spPr>
          <a:xfrm>
            <a:off x="854074" y="4194314"/>
            <a:ext cx="4028301" cy="2273964"/>
          </a:xfrm>
          <a:prstGeom prst="rect">
            <a:avLst/>
          </a:prstGeom>
        </p:spPr>
      </p:pic>
      <p:pic>
        <p:nvPicPr>
          <p:cNvPr id="6" name="Picture 5">
            <a:hlinkClick r:id="rId8"/>
            <a:extLst>
              <a:ext uri="{FF2B5EF4-FFF2-40B4-BE49-F238E27FC236}">
                <a16:creationId xmlns:a16="http://schemas.microsoft.com/office/drawing/2014/main" id="{B1378FB7-E7FC-184F-ACF1-D60F9A762ECF}"/>
              </a:ext>
            </a:extLst>
          </p:cNvPr>
          <p:cNvPicPr>
            <a:picLocks noChangeAspect="1"/>
          </p:cNvPicPr>
          <p:nvPr/>
        </p:nvPicPr>
        <p:blipFill>
          <a:blip r:embed="rId9"/>
          <a:stretch>
            <a:fillRect/>
          </a:stretch>
        </p:blipFill>
        <p:spPr>
          <a:xfrm>
            <a:off x="6779712" y="4101717"/>
            <a:ext cx="3938446" cy="2378107"/>
          </a:xfrm>
          <a:prstGeom prst="rect">
            <a:avLst/>
          </a:prstGeom>
        </p:spPr>
      </p:pic>
    </p:spTree>
    <p:extLst>
      <p:ext uri="{BB962C8B-B14F-4D97-AF65-F5344CB8AC3E}">
        <p14:creationId xmlns:p14="http://schemas.microsoft.com/office/powerpoint/2010/main" val="1479293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81953A-BC3B-D741-A69D-AB57CCFDD1D6}"/>
              </a:ext>
            </a:extLst>
          </p:cNvPr>
          <p:cNvSpPr txBox="1"/>
          <p:nvPr/>
        </p:nvSpPr>
        <p:spPr>
          <a:xfrm>
            <a:off x="843376" y="2831977"/>
            <a:ext cx="10422385" cy="923330"/>
          </a:xfrm>
          <a:prstGeom prst="rect">
            <a:avLst/>
          </a:prstGeom>
          <a:noFill/>
        </p:spPr>
        <p:txBody>
          <a:bodyPr wrap="square" rtlCol="0">
            <a:spAutoFit/>
          </a:bodyPr>
          <a:lstStyle/>
          <a:p>
            <a:pPr algn="ctr"/>
            <a:r>
              <a:rPr lang="en-US" sz="5400" dirty="0">
                <a:solidFill>
                  <a:schemeClr val="bg1"/>
                </a:solidFill>
                <a:latin typeface="Microsoft JhengHei" panose="020B0604030504040204" pitchFamily="34" charset="-120"/>
                <a:ea typeface="Microsoft JhengHei" panose="020B0604030504040204" pitchFamily="34" charset="-120"/>
              </a:rPr>
              <a:t>The science of decision making</a:t>
            </a:r>
          </a:p>
        </p:txBody>
      </p:sp>
      <p:sp>
        <p:nvSpPr>
          <p:cNvPr id="3" name="TextBox 2">
            <a:extLst>
              <a:ext uri="{FF2B5EF4-FFF2-40B4-BE49-F238E27FC236}">
                <a16:creationId xmlns:a16="http://schemas.microsoft.com/office/drawing/2014/main" id="{B23F523C-B897-0346-A62D-90D91AD9E817}"/>
              </a:ext>
            </a:extLst>
          </p:cNvPr>
          <p:cNvSpPr txBox="1"/>
          <p:nvPr/>
        </p:nvSpPr>
        <p:spPr>
          <a:xfrm>
            <a:off x="4842766" y="1253232"/>
            <a:ext cx="2423604" cy="523220"/>
          </a:xfrm>
          <a:prstGeom prst="rect">
            <a:avLst/>
          </a:prstGeom>
          <a:noFill/>
        </p:spPr>
        <p:txBody>
          <a:bodyPr wrap="square" rtlCol="0">
            <a:spAutoFit/>
          </a:bodyPr>
          <a:lstStyle/>
          <a:p>
            <a:pPr algn="ctr"/>
            <a:r>
              <a:rPr lang="en-US" sz="2800" dirty="0">
                <a:solidFill>
                  <a:schemeClr val="bg1"/>
                </a:solidFill>
                <a:latin typeface="Microsoft JhengHei" panose="020B0604030504040204" pitchFamily="34" charset="-120"/>
                <a:ea typeface="Microsoft JhengHei" panose="020B0604030504040204" pitchFamily="34" charset="-120"/>
              </a:rPr>
              <a:t>The Problem</a:t>
            </a:r>
          </a:p>
        </p:txBody>
      </p:sp>
    </p:spTree>
    <p:extLst>
      <p:ext uri="{BB962C8B-B14F-4D97-AF65-F5344CB8AC3E}">
        <p14:creationId xmlns:p14="http://schemas.microsoft.com/office/powerpoint/2010/main" val="1668671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4500" y="2476837"/>
            <a:ext cx="8674100" cy="2246769"/>
          </a:xfrm>
          <a:prstGeom prst="rect">
            <a:avLst/>
          </a:prstGeom>
          <a:noFill/>
        </p:spPr>
        <p:txBody>
          <a:bodyPr wrap="square" rtlCol="0">
            <a:spAutoFit/>
          </a:bodyPr>
          <a:lstStyle/>
          <a:p>
            <a:pPr algn="ctr"/>
            <a:r>
              <a:rPr lang="en-US" sz="2800" dirty="0">
                <a:solidFill>
                  <a:schemeClr val="bg1"/>
                </a:solidFill>
                <a:latin typeface="Microsoft JhengHei" panose="020B0604030504040204" pitchFamily="34" charset="-120"/>
                <a:ea typeface="Microsoft JhengHei" panose="020B0604030504040204" pitchFamily="34" charset="-120"/>
              </a:rPr>
              <a:t>“Wherefore, the Lord God gave unto man that he should act for himself. Wherefore, man could not act for himself save it should be that he was enticed by the one or the other</a:t>
            </a:r>
            <a:r>
              <a:rPr lang="en-US" sz="1400" dirty="0">
                <a:solidFill>
                  <a:schemeClr val="bg1"/>
                </a:solidFill>
                <a:latin typeface="Microsoft JhengHei" panose="020B0604030504040204" pitchFamily="34" charset="-120"/>
                <a:ea typeface="Microsoft JhengHei" panose="020B0604030504040204" pitchFamily="34" charset="-120"/>
              </a:rPr>
              <a:t>.”</a:t>
            </a:r>
          </a:p>
          <a:p>
            <a:pPr algn="ctr"/>
            <a:endParaRPr lang="en-US" sz="1400" dirty="0">
              <a:solidFill>
                <a:schemeClr val="bg1"/>
              </a:solidFill>
              <a:latin typeface="Microsoft JhengHei" panose="020B0604030504040204" pitchFamily="34" charset="-120"/>
              <a:ea typeface="Microsoft JhengHei" panose="020B0604030504040204" pitchFamily="34" charset="-120"/>
            </a:endParaRPr>
          </a:p>
          <a:p>
            <a:pPr algn="ctr"/>
            <a:r>
              <a:rPr lang="en-US" sz="1400" dirty="0">
                <a:solidFill>
                  <a:schemeClr val="bg1"/>
                </a:solidFill>
                <a:latin typeface="Microsoft JhengHei" panose="020B0604030504040204" pitchFamily="34" charset="-120"/>
                <a:ea typeface="Microsoft JhengHei" panose="020B0604030504040204" pitchFamily="34" charset="-120"/>
              </a:rPr>
              <a:t>2 Nephi 2: 16</a:t>
            </a:r>
            <a:endParaRPr lang="en-US" sz="4400" dirty="0">
              <a:solidFill>
                <a:schemeClr val="bg1"/>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882978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81953A-BC3B-D741-A69D-AB57CCFDD1D6}"/>
              </a:ext>
            </a:extLst>
          </p:cNvPr>
          <p:cNvSpPr txBox="1"/>
          <p:nvPr/>
        </p:nvSpPr>
        <p:spPr>
          <a:xfrm>
            <a:off x="843376" y="2831977"/>
            <a:ext cx="10422385" cy="707886"/>
          </a:xfrm>
          <a:prstGeom prst="rect">
            <a:avLst/>
          </a:prstGeom>
          <a:noFill/>
        </p:spPr>
        <p:txBody>
          <a:bodyPr wrap="square" rtlCol="0">
            <a:spAutoFit/>
          </a:bodyPr>
          <a:lstStyle/>
          <a:p>
            <a:pPr algn="ctr"/>
            <a:r>
              <a:rPr lang="en-US" sz="4000" dirty="0">
                <a:solidFill>
                  <a:schemeClr val="bg1"/>
                </a:solidFill>
                <a:latin typeface="Microsoft JhengHei" panose="020B0604030504040204" pitchFamily="34" charset="-120"/>
                <a:ea typeface="Microsoft JhengHei" panose="020B0604030504040204" pitchFamily="34" charset="-120"/>
              </a:rPr>
              <a:t>What do you need to make decisions?</a:t>
            </a:r>
          </a:p>
        </p:txBody>
      </p:sp>
    </p:spTree>
    <p:extLst>
      <p:ext uri="{BB962C8B-B14F-4D97-AF65-F5344CB8AC3E}">
        <p14:creationId xmlns:p14="http://schemas.microsoft.com/office/powerpoint/2010/main" val="1797848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77900" y="622300"/>
            <a:ext cx="10680700" cy="707886"/>
          </a:xfrm>
          <a:prstGeom prst="rect">
            <a:avLst/>
          </a:prstGeom>
          <a:noFill/>
        </p:spPr>
        <p:txBody>
          <a:bodyPr wrap="square" rtlCol="0">
            <a:spAutoFit/>
          </a:bodyPr>
          <a:lstStyle/>
          <a:p>
            <a:pPr algn="ctr"/>
            <a:r>
              <a:rPr lang="en-US" sz="4000" dirty="0">
                <a:solidFill>
                  <a:schemeClr val="bg1"/>
                </a:solidFill>
                <a:latin typeface="Microsoft JhengHei" panose="020B0604030504040204" pitchFamily="34" charset="-120"/>
                <a:ea typeface="Microsoft JhengHei" panose="020B0604030504040204" pitchFamily="34" charset="-120"/>
              </a:rPr>
              <a:t>Characteristics of Reinforcement Learning</a:t>
            </a:r>
          </a:p>
        </p:txBody>
      </p:sp>
      <p:sp>
        <p:nvSpPr>
          <p:cNvPr id="4" name="TextBox 3"/>
          <p:cNvSpPr txBox="1"/>
          <p:nvPr/>
        </p:nvSpPr>
        <p:spPr>
          <a:xfrm>
            <a:off x="1549400" y="1905000"/>
            <a:ext cx="9817100" cy="2932982"/>
          </a:xfrm>
          <a:prstGeom prst="rect">
            <a:avLst/>
          </a:prstGeom>
          <a:noFill/>
        </p:spPr>
        <p:txBody>
          <a:bodyPr wrap="square" rtlCol="0">
            <a:spAutoFit/>
          </a:bodyPr>
          <a:lstStyle/>
          <a:p>
            <a:pPr marL="914400" indent="-914400">
              <a:lnSpc>
                <a:spcPct val="200000"/>
              </a:lnSpc>
              <a:buFont typeface="Arial" panose="020B0604020202020204" pitchFamily="34" charset="0"/>
              <a:buChar char="•"/>
            </a:pPr>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There is no supervisor, only a </a:t>
            </a:r>
            <a:r>
              <a:rPr lang="en-US" sz="2400" dirty="0">
                <a:solidFill>
                  <a:srgbClr val="00B050"/>
                </a:solidFill>
                <a:latin typeface="Microsoft New Tai Lue" panose="020B0502040204020203" pitchFamily="34" charset="0"/>
                <a:ea typeface="Microsoft JhengHei" panose="020B0604030504040204" pitchFamily="34" charset="-120"/>
                <a:cs typeface="Microsoft New Tai Lue" panose="020B0502040204020203" pitchFamily="34" charset="0"/>
              </a:rPr>
              <a:t>reward</a:t>
            </a:r>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signal</a:t>
            </a:r>
          </a:p>
          <a:p>
            <a:pPr marL="914400" indent="-914400">
              <a:lnSpc>
                <a:spcPct val="200000"/>
              </a:lnSpc>
              <a:buFont typeface="Arial" panose="020B0604020202020204" pitchFamily="34" charset="0"/>
              <a:buChar char="•"/>
            </a:pPr>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Feedback is delayed, not instantaneous</a:t>
            </a:r>
          </a:p>
          <a:p>
            <a:pPr marL="914400" indent="-914400">
              <a:lnSpc>
                <a:spcPct val="200000"/>
              </a:lnSpc>
              <a:buFont typeface="Arial" panose="020B0604020202020204" pitchFamily="34" charset="0"/>
              <a:buChar char="•"/>
            </a:pPr>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Time really matters (sequential, not independent data)</a:t>
            </a:r>
          </a:p>
          <a:p>
            <a:pPr marL="914400" indent="-914400">
              <a:lnSpc>
                <a:spcPct val="200000"/>
              </a:lnSpc>
              <a:buFont typeface="Arial" panose="020B0604020202020204" pitchFamily="34" charset="0"/>
              <a:buChar char="•"/>
            </a:pPr>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Agent’s actions determine the subsequent data it receives </a:t>
            </a:r>
          </a:p>
        </p:txBody>
      </p:sp>
    </p:spTree>
    <p:extLst>
      <p:ext uri="{BB962C8B-B14F-4D97-AF65-F5344CB8AC3E}">
        <p14:creationId xmlns:p14="http://schemas.microsoft.com/office/powerpoint/2010/main" val="1542855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3E2EF9-0F6A-2042-8535-21521BC863B1}"/>
              </a:ext>
            </a:extLst>
          </p:cNvPr>
          <p:cNvSpPr txBox="1"/>
          <p:nvPr/>
        </p:nvSpPr>
        <p:spPr>
          <a:xfrm>
            <a:off x="1851949" y="1956122"/>
            <a:ext cx="8472669" cy="923330"/>
          </a:xfrm>
          <a:prstGeom prst="rect">
            <a:avLst/>
          </a:prstGeom>
          <a:noFill/>
        </p:spPr>
        <p:txBody>
          <a:bodyPr wrap="square" rtlCol="0">
            <a:spAutoFit/>
          </a:bodyPr>
          <a:lstStyle/>
          <a:p>
            <a:pPr algn="ctr"/>
            <a:r>
              <a:rPr lang="en-US" sz="5400" dirty="0">
                <a:solidFill>
                  <a:schemeClr val="bg1"/>
                </a:solidFill>
                <a:latin typeface="Microsoft JhengHei" panose="020B0604030504040204" pitchFamily="34" charset="-120"/>
                <a:ea typeface="Microsoft JhengHei" panose="020B0604030504040204" pitchFamily="34" charset="-120"/>
              </a:rPr>
              <a:t>Problem Formulation</a:t>
            </a:r>
          </a:p>
        </p:txBody>
      </p:sp>
    </p:spTree>
    <p:extLst>
      <p:ext uri="{BB962C8B-B14F-4D97-AF65-F5344CB8AC3E}">
        <p14:creationId xmlns:p14="http://schemas.microsoft.com/office/powerpoint/2010/main" val="616288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96ACFD-EF6A-764E-A7EA-EA5700635B16}"/>
              </a:ext>
            </a:extLst>
          </p:cNvPr>
          <p:cNvSpPr txBox="1"/>
          <p:nvPr/>
        </p:nvSpPr>
        <p:spPr>
          <a:xfrm>
            <a:off x="4589281" y="645450"/>
            <a:ext cx="2911194" cy="707886"/>
          </a:xfrm>
          <a:prstGeom prst="rect">
            <a:avLst/>
          </a:prstGeom>
          <a:noFill/>
        </p:spPr>
        <p:txBody>
          <a:bodyPr wrap="square" rtlCol="0">
            <a:spAutoFit/>
          </a:bodyPr>
          <a:lstStyle/>
          <a:p>
            <a:pPr algn="ctr"/>
            <a:r>
              <a:rPr lang="en-US" sz="4000" dirty="0">
                <a:solidFill>
                  <a:schemeClr val="bg1"/>
                </a:solidFill>
                <a:latin typeface="Microsoft JhengHei" panose="020B0604030504040204" pitchFamily="34" charset="-120"/>
                <a:ea typeface="Microsoft JhengHei" panose="020B0604030504040204" pitchFamily="34" charset="-120"/>
              </a:rPr>
              <a:t>Rewards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5C189A7-5EE7-4741-80B6-D25C33DDF4E0}"/>
                  </a:ext>
                </a:extLst>
              </p:cNvPr>
              <p:cNvSpPr txBox="1"/>
              <p:nvPr/>
            </p:nvSpPr>
            <p:spPr>
              <a:xfrm>
                <a:off x="1549400" y="1642380"/>
                <a:ext cx="9817100" cy="2215991"/>
              </a:xfrm>
              <a:prstGeom prst="rect">
                <a:avLst/>
              </a:prstGeom>
              <a:noFill/>
            </p:spPr>
            <p:txBody>
              <a:bodyPr wrap="square" rtlCol="0">
                <a:spAutoFit/>
              </a:bodyPr>
              <a:lstStyle/>
              <a:p>
                <a:pPr marL="914400" indent="-914400">
                  <a:lnSpc>
                    <a:spcPct val="200000"/>
                  </a:lnSpc>
                  <a:buFont typeface="Arial" panose="020B0604020202020204" pitchFamily="34" charset="0"/>
                  <a:buChar char="•"/>
                </a:pPr>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A </a:t>
                </a:r>
                <a:r>
                  <a:rPr lang="en-US" sz="2400" dirty="0">
                    <a:solidFill>
                      <a:srgbClr val="00B050"/>
                    </a:solidFill>
                    <a:latin typeface="Microsoft New Tai Lue" panose="020B0502040204020203" pitchFamily="34" charset="0"/>
                    <a:ea typeface="Microsoft JhengHei" panose="020B0604030504040204" pitchFamily="34" charset="-120"/>
                    <a:cs typeface="Microsoft New Tai Lue" panose="020B0502040204020203" pitchFamily="34" charset="0"/>
                  </a:rPr>
                  <a:t>reward</a:t>
                </a:r>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a:t>
                </a:r>
                <a14:m>
                  <m:oMath xmlns:m="http://schemas.openxmlformats.org/officeDocument/2006/math">
                    <m:sSub>
                      <m:sSubPr>
                        <m:ctrlP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ctrlPr>
                      </m:sSubPr>
                      <m:e>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𝑅</m:t>
                        </m:r>
                      </m:e>
                      <m:sub>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𝑡</m:t>
                        </m:r>
                      </m:sub>
                    </m:sSub>
                  </m:oMath>
                </a14:m>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 is a scalar feedback signal</a:t>
                </a:r>
              </a:p>
              <a:p>
                <a:pPr marL="914400" indent="-914400">
                  <a:lnSpc>
                    <a:spcPct val="200000"/>
                  </a:lnSpc>
                  <a:buFont typeface="Arial" panose="020B0604020202020204" pitchFamily="34" charset="0"/>
                  <a:buChar char="•"/>
                </a:pPr>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Indicates how well agent is doing at step </a:t>
                </a:r>
                <a14:m>
                  <m:oMath xmlns:m="http://schemas.openxmlformats.org/officeDocument/2006/math">
                    <m:r>
                      <a:rPr lang="en-US" sz="2400" b="0" i="1" smtClean="0">
                        <a:solidFill>
                          <a:schemeClr val="bg1"/>
                        </a:solidFill>
                        <a:latin typeface="Cambria Math" panose="02040503050406030204" pitchFamily="18" charset="0"/>
                        <a:ea typeface="Microsoft JhengHei" panose="020B0604030504040204" pitchFamily="34" charset="-120"/>
                        <a:cs typeface="Microsoft New Tai Lue" panose="020B0502040204020203" pitchFamily="34" charset="0"/>
                      </a:rPr>
                      <m:t>𝑡</m:t>
                    </m:r>
                  </m:oMath>
                </a14:m>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pPr marL="914400" indent="-914400">
                  <a:lnSpc>
                    <a:spcPct val="200000"/>
                  </a:lnSpc>
                  <a:buFont typeface="Arial" panose="020B0604020202020204" pitchFamily="34" charset="0"/>
                  <a:buChar char="•"/>
                </a:pPr>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The agent’s job is to maximize cumulative reward </a:t>
                </a:r>
              </a:p>
            </p:txBody>
          </p:sp>
        </mc:Choice>
        <mc:Fallback>
          <p:sp>
            <p:nvSpPr>
              <p:cNvPr id="3" name="TextBox 2">
                <a:extLst>
                  <a:ext uri="{FF2B5EF4-FFF2-40B4-BE49-F238E27FC236}">
                    <a16:creationId xmlns:a16="http://schemas.microsoft.com/office/drawing/2014/main" id="{F5C189A7-5EE7-4741-80B6-D25C33DDF4E0}"/>
                  </a:ext>
                </a:extLst>
              </p:cNvPr>
              <p:cNvSpPr txBox="1">
                <a:spLocks noRot="1" noChangeAspect="1" noMove="1" noResize="1" noEditPoints="1" noAdjustHandles="1" noChangeArrowheads="1" noChangeShapeType="1" noTextEdit="1"/>
              </p:cNvSpPr>
              <p:nvPr/>
            </p:nvSpPr>
            <p:spPr>
              <a:xfrm>
                <a:off x="1549400" y="1642380"/>
                <a:ext cx="9817100" cy="2215991"/>
              </a:xfrm>
              <a:prstGeom prst="rect">
                <a:avLst/>
              </a:prstGeom>
              <a:blipFill>
                <a:blip r:embed="rId2"/>
                <a:stretch>
                  <a:fillRect l="-775" b="-454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4B6D6E1-20BA-DA44-BBD0-3758A5CFCA37}"/>
              </a:ext>
            </a:extLst>
          </p:cNvPr>
          <p:cNvSpPr txBox="1"/>
          <p:nvPr/>
        </p:nvSpPr>
        <p:spPr>
          <a:xfrm>
            <a:off x="431156" y="4158990"/>
            <a:ext cx="11227443" cy="523220"/>
          </a:xfrm>
          <a:prstGeom prst="rect">
            <a:avLst/>
          </a:prstGeom>
          <a:noFill/>
        </p:spPr>
        <p:txBody>
          <a:bodyPr wrap="square" rtlCol="0">
            <a:spAutoFit/>
          </a:bodyPr>
          <a:lstStyle/>
          <a:p>
            <a:pPr algn="ctr"/>
            <a:r>
              <a:rPr lang="en-US" sz="2800" dirty="0">
                <a:solidFill>
                  <a:schemeClr val="bg1"/>
                </a:solidFill>
                <a:latin typeface="Microsoft JhengHei" panose="020B0604030504040204" pitchFamily="34" charset="-120"/>
                <a:ea typeface="Microsoft JhengHei" panose="020B0604030504040204" pitchFamily="34" charset="-120"/>
              </a:rPr>
              <a:t>Reinforcement learning is based on the </a:t>
            </a:r>
            <a:r>
              <a:rPr lang="en-US" sz="2800" dirty="0">
                <a:solidFill>
                  <a:srgbClr val="00B050"/>
                </a:solidFill>
                <a:latin typeface="Microsoft JhengHei" panose="020B0604030504040204" pitchFamily="34" charset="-120"/>
                <a:ea typeface="Microsoft JhengHei" panose="020B0604030504040204" pitchFamily="34" charset="-120"/>
              </a:rPr>
              <a:t>reward hypothesis</a:t>
            </a:r>
          </a:p>
        </p:txBody>
      </p:sp>
      <p:graphicFrame>
        <p:nvGraphicFramePr>
          <p:cNvPr id="5" name="Table 4">
            <a:extLst>
              <a:ext uri="{FF2B5EF4-FFF2-40B4-BE49-F238E27FC236}">
                <a16:creationId xmlns:a16="http://schemas.microsoft.com/office/drawing/2014/main" id="{5F297D15-8704-E947-8F61-99930BC60DB0}"/>
              </a:ext>
            </a:extLst>
          </p:cNvPr>
          <p:cNvGraphicFramePr>
            <a:graphicFrameLocks noGrp="1"/>
          </p:cNvGraphicFramePr>
          <p:nvPr>
            <p:extLst>
              <p:ext uri="{D42A27DB-BD31-4B8C-83A1-F6EECF244321}">
                <p14:modId xmlns:p14="http://schemas.microsoft.com/office/powerpoint/2010/main" val="1666575067"/>
              </p:ext>
            </p:extLst>
          </p:nvPr>
        </p:nvGraphicFramePr>
        <p:xfrm>
          <a:off x="1973803" y="4982829"/>
          <a:ext cx="8142147" cy="1481699"/>
        </p:xfrm>
        <a:graphic>
          <a:graphicData uri="http://schemas.openxmlformats.org/drawingml/2006/table">
            <a:tbl>
              <a:tblPr firstRow="1" bandRow="1">
                <a:tableStyleId>{93296810-A885-4BE3-A3E7-6D5BEEA58F35}</a:tableStyleId>
              </a:tblPr>
              <a:tblGrid>
                <a:gridCol w="8142147">
                  <a:extLst>
                    <a:ext uri="{9D8B030D-6E8A-4147-A177-3AD203B41FA5}">
                      <a16:colId xmlns:a16="http://schemas.microsoft.com/office/drawing/2014/main" val="2163166138"/>
                    </a:ext>
                  </a:extLst>
                </a:gridCol>
              </a:tblGrid>
              <a:tr h="658739">
                <a:tc>
                  <a:txBody>
                    <a:bodyPr/>
                    <a:lstStyle/>
                    <a:p>
                      <a:r>
                        <a:rPr lang="en-US" sz="2400" dirty="0"/>
                        <a:t>Definition (Reward Hypothesis)</a:t>
                      </a:r>
                      <a:endParaRPr lang="en-US" sz="2400" dirty="0">
                        <a:latin typeface="Microsoft New Tai Lue" panose="020B0502040204020203" pitchFamily="34" charset="0"/>
                        <a:cs typeface="Microsoft New Tai Lue" panose="020B0502040204020203" pitchFamily="34" charset="0"/>
                      </a:endParaRPr>
                    </a:p>
                  </a:txBody>
                  <a:tcPr/>
                </a:tc>
                <a:extLst>
                  <a:ext uri="{0D108BD9-81ED-4DB2-BD59-A6C34878D82A}">
                    <a16:rowId xmlns:a16="http://schemas.microsoft.com/office/drawing/2014/main" val="1973206666"/>
                  </a:ext>
                </a:extLst>
              </a:tr>
              <a:tr h="658739">
                <a:tc>
                  <a:txBody>
                    <a:bodyPr/>
                    <a:lstStyle/>
                    <a:p>
                      <a:r>
                        <a:rPr lang="en-US" sz="2400" dirty="0"/>
                        <a:t>All goals can be described by the maximization of expected cumulative reward</a:t>
                      </a:r>
                      <a:endParaRPr lang="en-US" sz="2400" dirty="0">
                        <a:latin typeface="Microsoft New Tai Lue" panose="020B0502040204020203" pitchFamily="34" charset="0"/>
                        <a:cs typeface="Microsoft New Tai Lue" panose="020B0502040204020203" pitchFamily="34" charset="0"/>
                      </a:endParaRPr>
                    </a:p>
                  </a:txBody>
                  <a:tcPr/>
                </a:tc>
                <a:extLst>
                  <a:ext uri="{0D108BD9-81ED-4DB2-BD59-A6C34878D82A}">
                    <a16:rowId xmlns:a16="http://schemas.microsoft.com/office/drawing/2014/main" val="1369938216"/>
                  </a:ext>
                </a:extLst>
              </a:tr>
            </a:tbl>
          </a:graphicData>
        </a:graphic>
      </p:graphicFrame>
    </p:spTree>
    <p:extLst>
      <p:ext uri="{BB962C8B-B14F-4D97-AF65-F5344CB8AC3E}">
        <p14:creationId xmlns:p14="http://schemas.microsoft.com/office/powerpoint/2010/main" val="4049844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302F9F-98C3-4141-917C-C677E0EA1A44}"/>
              </a:ext>
            </a:extLst>
          </p:cNvPr>
          <p:cNvSpPr txBox="1"/>
          <p:nvPr/>
        </p:nvSpPr>
        <p:spPr>
          <a:xfrm>
            <a:off x="977900" y="622300"/>
            <a:ext cx="10680700" cy="707886"/>
          </a:xfrm>
          <a:prstGeom prst="rect">
            <a:avLst/>
          </a:prstGeom>
          <a:noFill/>
        </p:spPr>
        <p:txBody>
          <a:bodyPr wrap="square" rtlCol="0">
            <a:spAutoFit/>
          </a:bodyPr>
          <a:lstStyle/>
          <a:p>
            <a:pPr algn="ctr"/>
            <a:r>
              <a:rPr lang="en-US" sz="4000" dirty="0">
                <a:solidFill>
                  <a:schemeClr val="bg1"/>
                </a:solidFill>
                <a:latin typeface="Microsoft JhengHei" panose="020B0604030504040204" pitchFamily="34" charset="-120"/>
                <a:ea typeface="Microsoft JhengHei" panose="020B0604030504040204" pitchFamily="34" charset="-120"/>
              </a:rPr>
              <a:t>Examples of Rewards</a:t>
            </a:r>
          </a:p>
        </p:txBody>
      </p:sp>
      <p:sp>
        <p:nvSpPr>
          <p:cNvPr id="3" name="TextBox 2">
            <a:extLst>
              <a:ext uri="{FF2B5EF4-FFF2-40B4-BE49-F238E27FC236}">
                <a16:creationId xmlns:a16="http://schemas.microsoft.com/office/drawing/2014/main" id="{A9DBDBCC-32C8-444D-BE34-7AA2805B8B3B}"/>
              </a:ext>
            </a:extLst>
          </p:cNvPr>
          <p:cNvSpPr txBox="1"/>
          <p:nvPr/>
        </p:nvSpPr>
        <p:spPr>
          <a:xfrm>
            <a:off x="1549400" y="1642380"/>
            <a:ext cx="9817100" cy="4893647"/>
          </a:xfrm>
          <a:prstGeom prst="rect">
            <a:avLst/>
          </a:prstGeom>
          <a:noFill/>
        </p:spPr>
        <p:txBody>
          <a:bodyPr wrap="square" rtlCol="0">
            <a:spAutoFit/>
          </a:bodyPr>
          <a:lstStyle/>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Fly stunt maneuvers in a helicopter</a:t>
            </a:r>
          </a:p>
          <a:p>
            <a:pPr lvl="1"/>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Positive reward for following desired trajectory</a:t>
            </a:r>
          </a:p>
          <a:p>
            <a:pPr lvl="1"/>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Negative reward for crashing</a:t>
            </a:r>
          </a:p>
          <a:p>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Defeat the world champion at Backgammon</a:t>
            </a:r>
          </a:p>
          <a:p>
            <a:pPr lvl="1"/>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Positive reward for winning – negative for losing</a:t>
            </a:r>
          </a:p>
          <a:p>
            <a:pPr lvl="1"/>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Manage an investment portfolio</a:t>
            </a:r>
          </a:p>
          <a:p>
            <a:pPr lvl="1"/>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Positive/negative for each $ in the bank</a:t>
            </a:r>
          </a:p>
          <a:p>
            <a:pPr lvl="1"/>
            <a:endPar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endParaRPr>
          </a:p>
          <a:p>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Make a humanoid robot walk</a:t>
            </a:r>
          </a:p>
          <a:p>
            <a:pPr lvl="1"/>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Positive reward for forward motion</a:t>
            </a:r>
          </a:p>
          <a:p>
            <a:pPr lvl="1"/>
            <a:r>
              <a:rPr lang="en-US" sz="2400" dirty="0">
                <a:solidFill>
                  <a:schemeClr val="bg1"/>
                </a:solidFill>
                <a:latin typeface="Microsoft New Tai Lue" panose="020B0502040204020203" pitchFamily="34" charset="0"/>
                <a:ea typeface="Microsoft JhengHei" panose="020B0604030504040204" pitchFamily="34" charset="-120"/>
                <a:cs typeface="Microsoft New Tai Lue" panose="020B0502040204020203" pitchFamily="34" charset="0"/>
              </a:rPr>
              <a:t>Negative reward for falling over </a:t>
            </a:r>
          </a:p>
        </p:txBody>
      </p:sp>
    </p:spTree>
    <p:extLst>
      <p:ext uri="{BB962C8B-B14F-4D97-AF65-F5344CB8AC3E}">
        <p14:creationId xmlns:p14="http://schemas.microsoft.com/office/powerpoint/2010/main" val="6225638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sz="5400" dirty="0" smtClean="0">
            <a:solidFill>
              <a:schemeClr val="bg1"/>
            </a:solidFill>
            <a:latin typeface="Microsoft JhengHei" panose="020B0604030504040204" pitchFamily="34" charset="-120"/>
            <a:ea typeface="Microsoft JhengHei" panose="020B0604030504040204" pitchFamily="34" charset="-12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1238</TotalTime>
  <Words>729</Words>
  <Application>Microsoft Macintosh PowerPoint</Application>
  <PresentationFormat>Widescreen</PresentationFormat>
  <Paragraphs>184</Paragraphs>
  <Slides>29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Microsoft JhengHei</vt:lpstr>
      <vt:lpstr>Arial</vt:lpstr>
      <vt:lpstr>Calibri</vt:lpstr>
      <vt:lpstr>Calibri Light</vt:lpstr>
      <vt:lpstr>Cambria Math</vt:lpstr>
      <vt:lpstr>Microsoft New Tai Lue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Morain</dc:creator>
  <cp:lastModifiedBy>Robert Morain</cp:lastModifiedBy>
  <cp:revision>25</cp:revision>
  <dcterms:created xsi:type="dcterms:W3CDTF">2018-06-14T02:40:23Z</dcterms:created>
  <dcterms:modified xsi:type="dcterms:W3CDTF">2018-06-15T06:15:07Z</dcterms:modified>
</cp:coreProperties>
</file>